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128" r:id="rId1"/>
  </p:sldMasterIdLst>
  <p:notesMasterIdLst>
    <p:notesMasterId r:id="rId17"/>
  </p:notesMasterIdLst>
  <p:handoutMasterIdLst>
    <p:handoutMasterId r:id="rId18"/>
  </p:handoutMasterIdLst>
  <p:sldIdLst>
    <p:sldId id="727" r:id="rId2"/>
    <p:sldId id="728" r:id="rId3"/>
    <p:sldId id="1031" r:id="rId4"/>
    <p:sldId id="435" r:id="rId5"/>
    <p:sldId id="753" r:id="rId6"/>
    <p:sldId id="754" r:id="rId7"/>
    <p:sldId id="891" r:id="rId8"/>
    <p:sldId id="879" r:id="rId9"/>
    <p:sldId id="892" r:id="rId10"/>
    <p:sldId id="894" r:id="rId11"/>
    <p:sldId id="895" r:id="rId12"/>
    <p:sldId id="898" r:id="rId13"/>
    <p:sldId id="994" r:id="rId14"/>
    <p:sldId id="995" r:id="rId15"/>
    <p:sldId id="998" r:id="rId16"/>
  </p:sldIdLst>
  <p:sldSz cx="9144000" cy="6858000" type="screen4x3"/>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B"/>
    <a:srgbClr val="FFFFCC"/>
    <a:srgbClr val="004E8E"/>
    <a:srgbClr val="22366B"/>
    <a:srgbClr val="01ACC0"/>
    <a:srgbClr val="71E0E0"/>
    <a:srgbClr val="00ABBF"/>
    <a:srgbClr val="00B5CD"/>
    <a:srgbClr val="009CAC"/>
    <a:srgbClr val="7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5394" autoAdjust="0"/>
  </p:normalViewPr>
  <p:slideViewPr>
    <p:cSldViewPr>
      <p:cViewPr varScale="1">
        <p:scale>
          <a:sx n="81" d="100"/>
          <a:sy n="81" d="100"/>
        </p:scale>
        <p:origin x="106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r>
              <a:rPr lang="tr-TR"/>
              <a:t>Kalite Geliştirme Koordinatörlüğü</a:t>
            </a:r>
          </a:p>
        </p:txBody>
      </p:sp>
      <p:sp>
        <p:nvSpPr>
          <p:cNvPr id="3" name="Veri Yer Tutucusu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3982F0D8-DF9E-4EFE-90DA-C33DD1125823}" type="datetimeFigureOut">
              <a:rPr lang="tr-TR" smtClean="0"/>
              <a:t>27.09.2022</a:t>
            </a:fld>
            <a:endParaRPr lang="tr-TR"/>
          </a:p>
        </p:txBody>
      </p:sp>
      <p:sp>
        <p:nvSpPr>
          <p:cNvPr id="4" name="Altbilgi Yer Tutucusu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0AF17536-1000-47A4-B65A-1FC2EE198D1E}" type="slidenum">
              <a:rPr lang="tr-TR" smtClean="0"/>
              <a:t>‹#›</a:t>
            </a:fld>
            <a:endParaRPr lang="tr-TR"/>
          </a:p>
        </p:txBody>
      </p:sp>
    </p:spTree>
    <p:extLst>
      <p:ext uri="{BB962C8B-B14F-4D97-AF65-F5344CB8AC3E}">
        <p14:creationId xmlns:p14="http://schemas.microsoft.com/office/powerpoint/2010/main" val="5787261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71800" cy="496332"/>
          </a:xfrm>
          <a:prstGeom prst="rect">
            <a:avLst/>
          </a:prstGeom>
        </p:spPr>
        <p:txBody>
          <a:bodyPr vert="horz" lIns="92430" tIns="46214" rIns="92430" bIns="46214" rtlCol="0"/>
          <a:lstStyle>
            <a:lvl1pPr algn="l">
              <a:defRPr sz="1200"/>
            </a:lvl1pPr>
          </a:lstStyle>
          <a:p>
            <a:r>
              <a:rPr lang="tr-TR"/>
              <a:t>Kalite Geliştirme Koordinatörlüğü</a:t>
            </a:r>
          </a:p>
        </p:txBody>
      </p:sp>
      <p:sp>
        <p:nvSpPr>
          <p:cNvPr id="3" name="Veri Yer Tutucusu 2"/>
          <p:cNvSpPr>
            <a:spLocks noGrp="1"/>
          </p:cNvSpPr>
          <p:nvPr>
            <p:ph type="dt" idx="1"/>
          </p:nvPr>
        </p:nvSpPr>
        <p:spPr>
          <a:xfrm>
            <a:off x="3884613" y="0"/>
            <a:ext cx="2971800" cy="496332"/>
          </a:xfrm>
          <a:prstGeom prst="rect">
            <a:avLst/>
          </a:prstGeom>
        </p:spPr>
        <p:txBody>
          <a:bodyPr vert="horz" lIns="92430" tIns="46214" rIns="92430" bIns="46214" rtlCol="0"/>
          <a:lstStyle>
            <a:lvl1pPr algn="r">
              <a:defRPr sz="1200"/>
            </a:lvl1pPr>
          </a:lstStyle>
          <a:p>
            <a:fld id="{072F2DC1-028B-4E33-A02F-2BC9F735587E}" type="datetimeFigureOut">
              <a:rPr lang="tr-TR" smtClean="0"/>
              <a:t>27.09.2022</a:t>
            </a:fld>
            <a:endParaRPr lang="tr-TR"/>
          </a:p>
        </p:txBody>
      </p:sp>
      <p:sp>
        <p:nvSpPr>
          <p:cNvPr id="4" name="Slayt Görüntüsü Yer Tutucusu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2430" tIns="46214" rIns="92430" bIns="46214" rtlCol="0" anchor="ctr"/>
          <a:lstStyle/>
          <a:p>
            <a:endParaRPr lang="tr-TR"/>
          </a:p>
        </p:txBody>
      </p:sp>
      <p:sp>
        <p:nvSpPr>
          <p:cNvPr id="5" name="Not Yer Tutucusu 4"/>
          <p:cNvSpPr>
            <a:spLocks noGrp="1"/>
          </p:cNvSpPr>
          <p:nvPr>
            <p:ph type="body" sz="quarter" idx="3"/>
          </p:nvPr>
        </p:nvSpPr>
        <p:spPr>
          <a:xfrm>
            <a:off x="685801" y="4715154"/>
            <a:ext cx="5486400" cy="4466987"/>
          </a:xfrm>
          <a:prstGeom prst="rect">
            <a:avLst/>
          </a:prstGeom>
        </p:spPr>
        <p:txBody>
          <a:bodyPr vert="horz" lIns="92430" tIns="46214" rIns="92430" bIns="46214"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428583"/>
            <a:ext cx="2971800" cy="496332"/>
          </a:xfrm>
          <a:prstGeom prst="rect">
            <a:avLst/>
          </a:prstGeom>
        </p:spPr>
        <p:txBody>
          <a:bodyPr vert="horz" lIns="92430" tIns="46214" rIns="92430" bIns="46214"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583"/>
            <a:ext cx="2971800" cy="496332"/>
          </a:xfrm>
          <a:prstGeom prst="rect">
            <a:avLst/>
          </a:prstGeom>
        </p:spPr>
        <p:txBody>
          <a:bodyPr vert="horz" lIns="92430" tIns="46214" rIns="92430" bIns="46214" rtlCol="0" anchor="b"/>
          <a:lstStyle>
            <a:lvl1pPr algn="r">
              <a:defRPr sz="1200"/>
            </a:lvl1pPr>
          </a:lstStyle>
          <a:p>
            <a:fld id="{0A0BE6C9-D8A2-4337-A821-3C5227BF524F}" type="slidenum">
              <a:rPr lang="tr-TR" smtClean="0"/>
              <a:t>‹#›</a:t>
            </a:fld>
            <a:endParaRPr lang="tr-TR"/>
          </a:p>
        </p:txBody>
      </p:sp>
    </p:spTree>
    <p:extLst>
      <p:ext uri="{BB962C8B-B14F-4D97-AF65-F5344CB8AC3E}">
        <p14:creationId xmlns:p14="http://schemas.microsoft.com/office/powerpoint/2010/main" val="11827046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61279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F226044-5ECE-1081-EA49-BB75B8D484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001DD79-111A-B631-92B2-C1AFD7FBA5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p>
        </p:txBody>
      </p:sp>
      <p:sp>
        <p:nvSpPr>
          <p:cNvPr id="6148" name="Slide Number Placeholder 3">
            <a:extLst>
              <a:ext uri="{FF2B5EF4-FFF2-40B4-BE49-F238E27FC236}">
                <a16:creationId xmlns:a16="http://schemas.microsoft.com/office/drawing/2014/main" id="{6DCBFFB7-A0E0-C059-8EA9-FD4F31095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78655A-A1BB-4A70-8736-94E5C94A6776}" type="slidenum">
              <a:rPr lang="tr-TR" altLang="tr-TR">
                <a:ea typeface="MS PGothic" panose="020B0600070205080204" pitchFamily="34" charset="-128"/>
              </a:rPr>
              <a:pPr/>
              <a:t>4</a:t>
            </a:fld>
            <a:endParaRPr lang="tr-TR" altLang="tr-TR">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37926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1246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6B91D10-AB89-4A9E-924A-CD2F139F53F9}" type="datetime1">
              <a:rPr lang="tr-TR" smtClean="0"/>
              <a:t>27.09.2022</a:t>
            </a:fld>
            <a:endParaRPr lang="tr-TR"/>
          </a:p>
        </p:txBody>
      </p:sp>
      <p:sp>
        <p:nvSpPr>
          <p:cNvPr id="5" name="Altbilgi Yer Tutucusu 4"/>
          <p:cNvSpPr>
            <a:spLocks noGrp="1"/>
          </p:cNvSpPr>
          <p:nvPr>
            <p:ph type="ftr" sz="quarter" idx="11"/>
          </p:nvPr>
        </p:nvSpPr>
        <p:spPr/>
        <p:txBody>
          <a:bodyPr/>
          <a:lstStyle/>
          <a:p>
            <a:r>
              <a:rPr lang="tr-TR"/>
              <a:t>Kırklareli Üniversitesi  Kalite Geliştirme Koordinatörlüğü</a:t>
            </a: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2923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DE2476E-7738-4C4F-BBD2-DBFC79991C52}" type="datetime1">
              <a:rPr lang="tr-TR" smtClean="0"/>
              <a:t>27.09.2022</a:t>
            </a:fld>
            <a:endParaRPr lang="tr-TR"/>
          </a:p>
        </p:txBody>
      </p:sp>
      <p:sp>
        <p:nvSpPr>
          <p:cNvPr id="5" name="Altbilgi Yer Tutucusu 4"/>
          <p:cNvSpPr>
            <a:spLocks noGrp="1"/>
          </p:cNvSpPr>
          <p:nvPr>
            <p:ph type="ftr" sz="quarter" idx="11"/>
          </p:nvPr>
        </p:nvSpPr>
        <p:spPr/>
        <p:txBody>
          <a:bodyPr/>
          <a:lstStyle/>
          <a:p>
            <a:r>
              <a:rPr lang="tr-TR"/>
              <a:t>Kırklareli Üniversitesi  Kalite Geliştirme Koordinatörlüğü</a:t>
            </a: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19963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A691779-360F-4AD7-9580-E5BB11FCE62C}" type="datetime1">
              <a:rPr lang="tr-TR" smtClean="0"/>
              <a:t>27.09.2022</a:t>
            </a:fld>
            <a:endParaRPr lang="tr-TR"/>
          </a:p>
        </p:txBody>
      </p:sp>
      <p:sp>
        <p:nvSpPr>
          <p:cNvPr id="5" name="Altbilgi Yer Tutucusu 4"/>
          <p:cNvSpPr>
            <a:spLocks noGrp="1"/>
          </p:cNvSpPr>
          <p:nvPr>
            <p:ph type="ftr" sz="quarter" idx="11"/>
          </p:nvPr>
        </p:nvSpPr>
        <p:spPr/>
        <p:txBody>
          <a:bodyPr/>
          <a:lstStyle/>
          <a:p>
            <a:r>
              <a:rPr lang="tr-TR"/>
              <a:t>Kırklareli Üniversitesi  Kalite Geliştirme Koordinatörlüğü</a:t>
            </a: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24673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0F8037D-3B5A-45A0-AB41-0019CA86198D}" type="datetime1">
              <a:rPr lang="tr-TR" smtClean="0"/>
              <a:t>27.09.2022</a:t>
            </a:fld>
            <a:endParaRPr lang="tr-TR"/>
          </a:p>
        </p:txBody>
      </p:sp>
      <p:sp>
        <p:nvSpPr>
          <p:cNvPr id="5" name="Altbilgi Yer Tutucusu 4"/>
          <p:cNvSpPr>
            <a:spLocks noGrp="1"/>
          </p:cNvSpPr>
          <p:nvPr>
            <p:ph type="ftr" sz="quarter" idx="11"/>
          </p:nvPr>
        </p:nvSpPr>
        <p:spPr/>
        <p:txBody>
          <a:bodyPr/>
          <a:lstStyle/>
          <a:p>
            <a:r>
              <a:rPr lang="tr-TR"/>
              <a:t>Kırklareli Üniversitesi  Kalite Geliştirme Koordinatörlüğü</a:t>
            </a: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94827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3A4A41F-C095-407C-AADD-D2E67F1AFDE3}" type="datetime1">
              <a:rPr lang="tr-TR" smtClean="0"/>
              <a:t>27.09.2022</a:t>
            </a:fld>
            <a:endParaRPr lang="tr-TR"/>
          </a:p>
        </p:txBody>
      </p:sp>
      <p:sp>
        <p:nvSpPr>
          <p:cNvPr id="5" name="Altbilgi Yer Tutucusu 4"/>
          <p:cNvSpPr>
            <a:spLocks noGrp="1"/>
          </p:cNvSpPr>
          <p:nvPr>
            <p:ph type="ftr" sz="quarter" idx="11"/>
          </p:nvPr>
        </p:nvSpPr>
        <p:spPr/>
        <p:txBody>
          <a:bodyPr/>
          <a:lstStyle/>
          <a:p>
            <a:r>
              <a:rPr lang="tr-TR"/>
              <a:t>Kırklareli Üniversitesi  Kalite Geliştirme Koordinatörlüğü</a:t>
            </a: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84496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403B4A4-22E3-48EC-85AF-6EF6BFE634DC}" type="datetime1">
              <a:rPr lang="tr-TR" smtClean="0"/>
              <a:t>27.09.2022</a:t>
            </a:fld>
            <a:endParaRPr lang="tr-TR"/>
          </a:p>
        </p:txBody>
      </p:sp>
      <p:sp>
        <p:nvSpPr>
          <p:cNvPr id="6" name="Altbilgi Yer Tutucusu 5"/>
          <p:cNvSpPr>
            <a:spLocks noGrp="1"/>
          </p:cNvSpPr>
          <p:nvPr>
            <p:ph type="ftr" sz="quarter" idx="11"/>
          </p:nvPr>
        </p:nvSpPr>
        <p:spPr/>
        <p:txBody>
          <a:bodyPr/>
          <a:lstStyle/>
          <a:p>
            <a:r>
              <a:rPr lang="tr-TR"/>
              <a:t>Kırklareli Üniversitesi  Kalite Geliştirme Koordinatörlüğü</a:t>
            </a: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159745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C803495-029C-4C26-93B0-9413ED22702A}" type="datetime1">
              <a:rPr lang="tr-TR" smtClean="0"/>
              <a:t>27.09.2022</a:t>
            </a:fld>
            <a:endParaRPr lang="tr-TR"/>
          </a:p>
        </p:txBody>
      </p:sp>
      <p:sp>
        <p:nvSpPr>
          <p:cNvPr id="8" name="Altbilgi Yer Tutucusu 7"/>
          <p:cNvSpPr>
            <a:spLocks noGrp="1"/>
          </p:cNvSpPr>
          <p:nvPr>
            <p:ph type="ftr" sz="quarter" idx="11"/>
          </p:nvPr>
        </p:nvSpPr>
        <p:spPr/>
        <p:txBody>
          <a:bodyPr/>
          <a:lstStyle/>
          <a:p>
            <a:r>
              <a:rPr lang="tr-TR"/>
              <a:t>Kırklareli Üniversitesi  Kalite Geliştirme Koordinatörlüğü</a:t>
            </a: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93575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1DB9A0D-0682-4BE5-874A-A174C51ADEDF}" type="datetime1">
              <a:rPr lang="tr-TR" smtClean="0"/>
              <a:t>27.09.2022</a:t>
            </a:fld>
            <a:endParaRPr lang="tr-TR"/>
          </a:p>
        </p:txBody>
      </p:sp>
      <p:sp>
        <p:nvSpPr>
          <p:cNvPr id="4" name="Altbilgi Yer Tutucusu 3"/>
          <p:cNvSpPr>
            <a:spLocks noGrp="1"/>
          </p:cNvSpPr>
          <p:nvPr>
            <p:ph type="ftr" sz="quarter" idx="11"/>
          </p:nvPr>
        </p:nvSpPr>
        <p:spPr/>
        <p:txBody>
          <a:bodyPr/>
          <a:lstStyle/>
          <a:p>
            <a:r>
              <a:rPr lang="tr-TR"/>
              <a:t>Kırklareli Üniversitesi  Kalite Geliştirme Koordinatörlüğü</a:t>
            </a: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42427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849135C-4659-4ACE-88C1-2B80B19A815E}" type="datetime1">
              <a:rPr lang="tr-TR" smtClean="0"/>
              <a:t>27.09.2022</a:t>
            </a:fld>
            <a:endParaRPr lang="tr-TR"/>
          </a:p>
        </p:txBody>
      </p:sp>
      <p:sp>
        <p:nvSpPr>
          <p:cNvPr id="3" name="Altbilgi Yer Tutucusu 2"/>
          <p:cNvSpPr>
            <a:spLocks noGrp="1"/>
          </p:cNvSpPr>
          <p:nvPr>
            <p:ph type="ftr" sz="quarter" idx="11"/>
          </p:nvPr>
        </p:nvSpPr>
        <p:spPr/>
        <p:txBody>
          <a:bodyPr/>
          <a:lstStyle/>
          <a:p>
            <a:r>
              <a:rPr lang="tr-TR"/>
              <a:t>Kırklareli Üniversitesi  Kalite Geliştirme Koordinatörlüğü</a:t>
            </a: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80354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132DE97-D0B7-4B71-8A5E-B43E095F8E69}" type="datetime1">
              <a:rPr lang="tr-TR" smtClean="0"/>
              <a:t>27.09.2022</a:t>
            </a:fld>
            <a:endParaRPr lang="tr-TR"/>
          </a:p>
        </p:txBody>
      </p:sp>
      <p:sp>
        <p:nvSpPr>
          <p:cNvPr id="6" name="Altbilgi Yer Tutucusu 5"/>
          <p:cNvSpPr>
            <a:spLocks noGrp="1"/>
          </p:cNvSpPr>
          <p:nvPr>
            <p:ph type="ftr" sz="quarter" idx="11"/>
          </p:nvPr>
        </p:nvSpPr>
        <p:spPr/>
        <p:txBody>
          <a:bodyPr/>
          <a:lstStyle/>
          <a:p>
            <a:r>
              <a:rPr lang="tr-TR"/>
              <a:t>Kırklareli Üniversitesi  Kalite Geliştirme Koordinatörlüğü</a:t>
            </a: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91820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360B8D-1A06-4D7E-9BF9-30653F628EA1}" type="datetime1">
              <a:rPr lang="tr-TR" smtClean="0"/>
              <a:t>27.09.2022</a:t>
            </a:fld>
            <a:endParaRPr lang="tr-TR"/>
          </a:p>
        </p:txBody>
      </p:sp>
      <p:sp>
        <p:nvSpPr>
          <p:cNvPr id="6" name="Altbilgi Yer Tutucusu 5"/>
          <p:cNvSpPr>
            <a:spLocks noGrp="1"/>
          </p:cNvSpPr>
          <p:nvPr>
            <p:ph type="ftr" sz="quarter" idx="11"/>
          </p:nvPr>
        </p:nvSpPr>
        <p:spPr/>
        <p:txBody>
          <a:bodyPr/>
          <a:lstStyle/>
          <a:p>
            <a:r>
              <a:rPr lang="tr-TR"/>
              <a:t>Kırklareli Üniversitesi  Kalite Geliştirme Koordinatörlüğü</a:t>
            </a: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93874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40000"/>
          </a:srgb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52ECC-FBBD-4207-B393-A9C60BA69E7C}" type="datetime1">
              <a:rPr lang="tr-TR" smtClean="0"/>
              <a:t>27.09.2022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Kırklareli Üniversitesi  Kalite Geliştirme Koordinatörlüğü</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421396958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bologna.klu.edu.tr/" TargetMode="External"/><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hyperlink" Target="https://mevlana.klu.edu.tr/" TargetMode="External"/><Relationship Id="rId7" Type="http://schemas.openxmlformats.org/officeDocument/2006/relationships/image" Target="../media/image12.jpeg"/><Relationship Id="rId2" Type="http://schemas.openxmlformats.org/officeDocument/2006/relationships/hyperlink" Target="https://erasmus.klu.edu.tr/"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https://farabi.klu.edu.t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9615" y="169428"/>
            <a:ext cx="7458074" cy="5832648"/>
          </a:xfrm>
          <a:noFill/>
          <a:ln>
            <a:noFill/>
          </a:ln>
        </p:spPr>
        <p:txBody>
          <a:bodyPr>
            <a:noAutofit/>
          </a:bodyPr>
          <a:lstStyle/>
          <a:p>
            <a:pPr>
              <a:lnSpc>
                <a:spcPct val="150000"/>
              </a:lnSpc>
            </a:pPr>
            <a:r>
              <a:rPr lang="tr-TR" altLang="tr-TR" sz="3200" b="1" dirty="0">
                <a:solidFill>
                  <a:srgbClr val="0070C0"/>
                </a:solidFill>
                <a:latin typeface="Arial" panose="020B0604020202020204" pitchFamily="34" charset="0"/>
                <a:cs typeface="Arial" panose="020B0604020202020204" pitchFamily="34" charset="0"/>
              </a:rPr>
              <a:t>İKTİSAT BÖLÜMÜ</a:t>
            </a:r>
            <a:br>
              <a:rPr lang="tr-TR" altLang="tr-TR" sz="3200" b="1" dirty="0">
                <a:solidFill>
                  <a:srgbClr val="0070C0"/>
                </a:solidFill>
                <a:latin typeface="Arial" panose="020B0604020202020204" pitchFamily="34" charset="0"/>
                <a:cs typeface="Arial" panose="020B0604020202020204" pitchFamily="34" charset="0"/>
              </a:rPr>
            </a:br>
            <a:br>
              <a:rPr lang="tr-TR" altLang="tr-TR" sz="3200" b="1" dirty="0">
                <a:solidFill>
                  <a:srgbClr val="0070C0"/>
                </a:solidFill>
                <a:latin typeface="Arial" panose="020B0604020202020204" pitchFamily="34" charset="0"/>
                <a:cs typeface="Arial" panose="020B0604020202020204" pitchFamily="34" charset="0"/>
              </a:rPr>
            </a:br>
            <a:br>
              <a:rPr lang="tr-TR" altLang="tr-TR" sz="3200" b="1" dirty="0">
                <a:solidFill>
                  <a:srgbClr val="0070C0"/>
                </a:solidFill>
                <a:latin typeface="Arial" panose="020B0604020202020204" pitchFamily="34" charset="0"/>
                <a:cs typeface="Arial" panose="020B0604020202020204" pitchFamily="34" charset="0"/>
              </a:rPr>
            </a:br>
            <a:br>
              <a:rPr lang="tr-TR" altLang="tr-TR" sz="3200" b="1" dirty="0">
                <a:solidFill>
                  <a:srgbClr val="0070C0"/>
                </a:solidFill>
                <a:latin typeface="Arial" panose="020B0604020202020204" pitchFamily="34" charset="0"/>
                <a:cs typeface="Arial" panose="020B0604020202020204" pitchFamily="34" charset="0"/>
              </a:rPr>
            </a:br>
            <a:br>
              <a:rPr lang="tr-TR" altLang="tr-TR" sz="3200" b="1" dirty="0">
                <a:solidFill>
                  <a:srgbClr val="0070C0"/>
                </a:solidFill>
                <a:latin typeface="Arial" panose="020B0604020202020204" pitchFamily="34" charset="0"/>
                <a:cs typeface="Arial" panose="020B0604020202020204" pitchFamily="34" charset="0"/>
              </a:rPr>
            </a:br>
            <a:br>
              <a:rPr lang="tr-TR" altLang="tr-TR" sz="3200" b="1" dirty="0">
                <a:solidFill>
                  <a:srgbClr val="0070C0"/>
                </a:solidFill>
                <a:latin typeface="Arial" panose="020B0604020202020204" pitchFamily="34" charset="0"/>
                <a:cs typeface="Arial" panose="020B0604020202020204" pitchFamily="34" charset="0"/>
              </a:rPr>
            </a:br>
            <a:r>
              <a:rPr lang="tr-TR" altLang="tr-TR" sz="3200" b="1" dirty="0">
                <a:solidFill>
                  <a:srgbClr val="0070C0"/>
                </a:solidFill>
                <a:latin typeface="Arial" panose="020B0604020202020204" pitchFamily="34" charset="0"/>
                <a:cs typeface="Arial" panose="020B0604020202020204" pitchFamily="34" charset="0"/>
              </a:rPr>
              <a:t>2022-2023 EĞİTİM-ÖĞRETİM YILI</a:t>
            </a:r>
            <a:br>
              <a:rPr lang="tr-TR" altLang="tr-TR" sz="3200" b="1" dirty="0">
                <a:solidFill>
                  <a:srgbClr val="0070C0"/>
                </a:solidFill>
                <a:latin typeface="Arial" panose="020B0604020202020204" pitchFamily="34" charset="0"/>
                <a:cs typeface="Arial" panose="020B0604020202020204" pitchFamily="34" charset="0"/>
              </a:rPr>
            </a:br>
            <a:r>
              <a:rPr lang="tr-TR" altLang="tr-TR" sz="3200" b="1" dirty="0">
                <a:solidFill>
                  <a:srgbClr val="0070C0"/>
                </a:solidFill>
                <a:latin typeface="Arial" panose="020B0604020202020204" pitchFamily="34" charset="0"/>
                <a:cs typeface="Arial" panose="020B0604020202020204" pitchFamily="34" charset="0"/>
              </a:rPr>
              <a:t>ORYANTASYON (UYUM) PROGRAMI</a:t>
            </a:r>
            <a:endParaRPr lang="tr-TR" sz="3200" dirty="0">
              <a:solidFill>
                <a:srgbClr val="0070C0"/>
              </a:solidFill>
              <a:latin typeface="Arial" panose="020B0604020202020204" pitchFamily="34" charset="0"/>
              <a:cs typeface="Arial" panose="020B0604020202020204" pitchFamily="34" charset="0"/>
            </a:endParaRPr>
          </a:p>
        </p:txBody>
      </p:sp>
      <p:pic>
        <p:nvPicPr>
          <p:cNvPr id="1026" name="Picture 2" descr="C:\Users\asus\Desktop\log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23701" y="0"/>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9789702F-AABC-FF5F-960C-FDD51C97E8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0421" y="1124744"/>
            <a:ext cx="7056462" cy="312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148795"/>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10</a:t>
            </a:fld>
            <a:endParaRPr lang="tr-TR"/>
          </a:p>
        </p:txBody>
      </p:sp>
      <p:pic>
        <p:nvPicPr>
          <p:cNvPr id="3"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95536" y="518015"/>
            <a:ext cx="6048672" cy="4255011"/>
          </a:xfrm>
          <a:prstGeom prst="rect">
            <a:avLst/>
          </a:prstGeom>
        </p:spPr>
        <p:txBody>
          <a:bodyPr wrap="square">
            <a:spAutoFit/>
          </a:bodyPr>
          <a:lstStyle/>
          <a:p>
            <a:pPr marL="95772" indent="-95772">
              <a:spcBef>
                <a:spcPts val="635"/>
              </a:spcBef>
              <a:spcAft>
                <a:spcPts val="635"/>
              </a:spcAft>
              <a:buClr>
                <a:srgbClr val="6666FF"/>
              </a:buClr>
            </a:pPr>
            <a:r>
              <a:rPr lang="tr-TR" sz="2000" b="1" dirty="0">
                <a:solidFill>
                  <a:schemeClr val="tx2"/>
                </a:solidFill>
              </a:rPr>
              <a:t>Ders kaydı ve derslerin yürütülmesi ile ilgili önemli konular,  </a:t>
            </a:r>
          </a:p>
          <a:p>
            <a:pPr marL="239262" indent="-142818">
              <a:spcBef>
                <a:spcPts val="318"/>
              </a:spcBef>
              <a:spcAft>
                <a:spcPts val="318"/>
              </a:spcAft>
              <a:buClr>
                <a:srgbClr val="336699"/>
              </a:buClr>
              <a:buFont typeface="Wingdings" panose="05000000000000000000" pitchFamily="2" charset="2"/>
              <a:buChar char="§"/>
            </a:pPr>
            <a:r>
              <a:rPr lang="tr-TR" dirty="0"/>
              <a:t>İlgili dönemde alınacak derslerin öğrenci tarafından seçilip onaylanmasıdır.</a:t>
            </a:r>
          </a:p>
          <a:p>
            <a:pPr marL="239262" indent="-142818">
              <a:spcBef>
                <a:spcPts val="318"/>
              </a:spcBef>
              <a:spcAft>
                <a:spcPts val="318"/>
              </a:spcAft>
              <a:buClr>
                <a:srgbClr val="336699"/>
              </a:buClr>
              <a:buFont typeface="Wingdings" panose="05000000000000000000" pitchFamily="2" charset="2"/>
              <a:buChar char="§"/>
            </a:pPr>
            <a:r>
              <a:rPr lang="tr-TR" dirty="0"/>
              <a:t>Akademik takvimde belirtilen zamanda,</a:t>
            </a:r>
            <a:endParaRPr lang="tr-TR" sz="1200" dirty="0"/>
          </a:p>
          <a:p>
            <a:pPr marL="239262" indent="-142818">
              <a:spcBef>
                <a:spcPts val="318"/>
              </a:spcBef>
              <a:spcAft>
                <a:spcPts val="318"/>
              </a:spcAft>
              <a:buClr>
                <a:srgbClr val="336699"/>
              </a:buClr>
              <a:buFont typeface="Wingdings" panose="05000000000000000000" pitchFamily="2" charset="2"/>
              <a:buChar char="§"/>
            </a:pPr>
            <a:r>
              <a:rPr lang="tr-TR" dirty="0"/>
              <a:t>Öğrenci Bilgi Sistemi üzerinden online olarak yapılır.</a:t>
            </a:r>
            <a:endParaRPr lang="tr-TR" sz="1200" dirty="0"/>
          </a:p>
          <a:p>
            <a:pPr marL="239262" indent="-142818">
              <a:spcBef>
                <a:spcPts val="318"/>
              </a:spcBef>
              <a:spcAft>
                <a:spcPts val="318"/>
              </a:spcAft>
              <a:buClr>
                <a:srgbClr val="336699"/>
              </a:buClr>
              <a:buFont typeface="Wingdings" panose="05000000000000000000" pitchFamily="2" charset="2"/>
              <a:buChar char="§"/>
            </a:pPr>
            <a:r>
              <a:rPr lang="tr-TR" dirty="0"/>
              <a:t>Danışman öğretim elemanı ders kaydını onaylamadıysa ders kaydınız kesinleşmez. Kendi onayınızdan sonra danışman onayını da takip edin. </a:t>
            </a:r>
          </a:p>
          <a:p>
            <a:pPr marL="239262" indent="-142818">
              <a:spcBef>
                <a:spcPts val="318"/>
              </a:spcBef>
              <a:spcAft>
                <a:spcPts val="318"/>
              </a:spcAft>
              <a:buClr>
                <a:srgbClr val="336699"/>
              </a:buClr>
              <a:buFont typeface="Wingdings" panose="05000000000000000000" pitchFamily="2" charset="2"/>
              <a:buChar char="§"/>
            </a:pPr>
            <a:r>
              <a:rPr lang="tr-TR" dirty="0"/>
              <a:t>Ders onayı sırasından danışmandan ders seçiminiz konusunda gelebilecek OBS sisteminden gelen mesajları kontrol edin. </a:t>
            </a:r>
          </a:p>
          <a:p>
            <a:pPr marL="239262" indent="-142818">
              <a:spcBef>
                <a:spcPts val="318"/>
              </a:spcBef>
              <a:spcAft>
                <a:spcPts val="318"/>
              </a:spcAft>
              <a:buClr>
                <a:srgbClr val="336699"/>
              </a:buClr>
              <a:buFont typeface="Wingdings" panose="05000000000000000000" pitchFamily="2" charset="2"/>
              <a:buChar char="§"/>
            </a:pPr>
            <a:endParaRPr lang="tr-TR" dirty="0"/>
          </a:p>
        </p:txBody>
      </p:sp>
      <p:sp>
        <p:nvSpPr>
          <p:cNvPr id="5" name="Dikdörtgen 4"/>
          <p:cNvSpPr/>
          <p:nvPr/>
        </p:nvSpPr>
        <p:spPr>
          <a:xfrm>
            <a:off x="395536" y="4437112"/>
            <a:ext cx="6048672" cy="1554272"/>
          </a:xfrm>
          <a:prstGeom prst="rect">
            <a:avLst/>
          </a:prstGeom>
        </p:spPr>
        <p:txBody>
          <a:bodyPr wrap="square">
            <a:spAutoFit/>
          </a:bodyPr>
          <a:lstStyle/>
          <a:p>
            <a:pPr marL="239262" indent="-142818">
              <a:spcBef>
                <a:spcPts val="318"/>
              </a:spcBef>
              <a:spcAft>
                <a:spcPts val="318"/>
              </a:spcAft>
              <a:buClr>
                <a:srgbClr val="336699"/>
              </a:buClr>
              <a:buFont typeface="Wingdings" panose="05000000000000000000" pitchFamily="2" charset="2"/>
              <a:buChar char="§"/>
            </a:pPr>
            <a:r>
              <a:rPr lang="tr-TR" dirty="0"/>
              <a:t>Aynı zamanda, derslerinizi yürüten öğretim elemanları derslerinizle ilgili e-postaları da </a:t>
            </a:r>
            <a:r>
              <a:rPr lang="tr-TR" dirty="0" err="1"/>
              <a:t>klu</a:t>
            </a:r>
            <a:r>
              <a:rPr lang="tr-TR" dirty="0"/>
              <a:t> uzantılı e-posta veya OBS mesajlar sistemi üzerinden iletmektedir. </a:t>
            </a:r>
          </a:p>
          <a:p>
            <a:pPr marL="239262" indent="-142818">
              <a:spcBef>
                <a:spcPts val="318"/>
              </a:spcBef>
              <a:spcAft>
                <a:spcPts val="318"/>
              </a:spcAft>
              <a:buClr>
                <a:srgbClr val="336699"/>
              </a:buClr>
              <a:buFont typeface="Wingdings" panose="05000000000000000000" pitchFamily="2" charset="2"/>
              <a:buChar char="§"/>
            </a:pPr>
            <a:r>
              <a:rPr lang="tr-TR" dirty="0"/>
              <a:t>Bölüm akademik kadro sayfasında öğretim elemanlarımızın </a:t>
            </a:r>
            <a:r>
              <a:rPr lang="tr-TR" dirty="0" err="1"/>
              <a:t>klu</a:t>
            </a:r>
            <a:r>
              <a:rPr lang="tr-TR" dirty="0"/>
              <a:t> uzantılı e-posta adresleri bulunmaktadır. </a:t>
            </a:r>
          </a:p>
        </p:txBody>
      </p:sp>
      <p:pic>
        <p:nvPicPr>
          <p:cNvPr id="6" name="Resim 5">
            <a:extLst>
              <a:ext uri="{FF2B5EF4-FFF2-40B4-BE49-F238E27FC236}">
                <a16:creationId xmlns:a16="http://schemas.microsoft.com/office/drawing/2014/main" id="{5866EEB7-CC00-E0CB-CB8D-FE668E51E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578" y="1484784"/>
            <a:ext cx="2451702" cy="4680520"/>
          </a:xfrm>
          <a:prstGeom prst="rect">
            <a:avLst/>
          </a:prstGeom>
        </p:spPr>
      </p:pic>
    </p:spTree>
    <p:extLst>
      <p:ext uri="{BB962C8B-B14F-4D97-AF65-F5344CB8AC3E}">
        <p14:creationId xmlns:p14="http://schemas.microsoft.com/office/powerpoint/2010/main" val="1128891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11</a:t>
            </a:fld>
            <a:endParaRPr lang="tr-TR"/>
          </a:p>
        </p:txBody>
      </p:sp>
      <p:pic>
        <p:nvPicPr>
          <p:cNvPr id="3"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311860" y="764704"/>
            <a:ext cx="6241340" cy="2831544"/>
          </a:xfrm>
          <a:prstGeom prst="rect">
            <a:avLst/>
          </a:prstGeom>
        </p:spPr>
        <p:txBody>
          <a:bodyPr wrap="square">
            <a:spAutoFit/>
          </a:bodyPr>
          <a:lstStyle/>
          <a:p>
            <a:pPr marL="95772" indent="-95772">
              <a:spcBef>
                <a:spcPts val="635"/>
              </a:spcBef>
              <a:spcAft>
                <a:spcPts val="635"/>
              </a:spcAft>
              <a:buClr>
                <a:srgbClr val="6666FF"/>
              </a:buClr>
            </a:pPr>
            <a:r>
              <a:rPr lang="tr-TR" sz="2000" b="1" dirty="0">
                <a:solidFill>
                  <a:schemeClr val="tx2"/>
                </a:solidFill>
              </a:rPr>
              <a:t>Eğitim ve Öğretim Mevzuatı ve Program Dersleri</a:t>
            </a:r>
          </a:p>
          <a:p>
            <a:pPr marL="241950" indent="-241950" algn="just">
              <a:spcBef>
                <a:spcPts val="635"/>
              </a:spcBef>
              <a:spcAft>
                <a:spcPts val="635"/>
              </a:spcAft>
              <a:buClr>
                <a:srgbClr val="336699"/>
              </a:buClr>
              <a:buFont typeface="Wingdings" panose="05000000000000000000" pitchFamily="2" charset="2"/>
              <a:buChar char="§"/>
            </a:pPr>
            <a:r>
              <a:rPr lang="tr-TR" dirty="0"/>
              <a:t>Ön Lisans ve Lisans Eğitim ve Öğretim Yönetmeliği</a:t>
            </a:r>
          </a:p>
          <a:p>
            <a:pPr marL="241950" indent="-241950" algn="just">
              <a:spcBef>
                <a:spcPts val="635"/>
              </a:spcBef>
              <a:spcAft>
                <a:spcPts val="635"/>
              </a:spcAft>
              <a:buClr>
                <a:srgbClr val="336699"/>
              </a:buClr>
              <a:buFont typeface="Wingdings" panose="05000000000000000000" pitchFamily="2" charset="2"/>
              <a:buChar char="§"/>
            </a:pPr>
            <a:r>
              <a:rPr lang="tr-TR" dirty="0">
                <a:solidFill>
                  <a:srgbClr val="000000"/>
                </a:solidFill>
              </a:rPr>
              <a:t>Yönergeler</a:t>
            </a:r>
          </a:p>
          <a:p>
            <a:pPr marL="241950" indent="-241950" algn="just">
              <a:spcBef>
                <a:spcPts val="635"/>
              </a:spcBef>
              <a:spcAft>
                <a:spcPts val="635"/>
              </a:spcAft>
              <a:buClr>
                <a:srgbClr val="336699"/>
              </a:buClr>
              <a:buFont typeface="Wingdings" panose="05000000000000000000" pitchFamily="2" charset="2"/>
              <a:buChar char="§"/>
            </a:pPr>
            <a:r>
              <a:rPr lang="tr-TR" dirty="0">
                <a:solidFill>
                  <a:srgbClr val="000000"/>
                </a:solidFill>
              </a:rPr>
              <a:t>Usul ve Esaslar</a:t>
            </a:r>
          </a:p>
          <a:p>
            <a:pPr marL="241950" indent="-241950" algn="just">
              <a:spcBef>
                <a:spcPts val="635"/>
              </a:spcBef>
              <a:spcAft>
                <a:spcPts val="635"/>
              </a:spcAft>
              <a:buClr>
                <a:srgbClr val="336699"/>
              </a:buClr>
              <a:buFont typeface="Wingdings" panose="05000000000000000000" pitchFamily="2" charset="2"/>
              <a:buChar char="§"/>
            </a:pPr>
            <a:r>
              <a:rPr lang="tr-TR" dirty="0">
                <a:solidFill>
                  <a:srgbClr val="000000"/>
                </a:solidFill>
              </a:rPr>
              <a:t>Ayrıca, </a:t>
            </a:r>
            <a:r>
              <a:rPr lang="tr-TR" dirty="0">
                <a:solidFill>
                  <a:srgbClr val="000000"/>
                </a:solidFill>
                <a:hlinkClick r:id="rId3"/>
              </a:rPr>
              <a:t>https://bologna.klu.edu.tr/</a:t>
            </a:r>
            <a:r>
              <a:rPr lang="tr-TR" dirty="0">
                <a:solidFill>
                  <a:srgbClr val="000000"/>
                </a:solidFill>
              </a:rPr>
              <a:t> web adresi Eğitim Bilgi Paketinde program dersleri ve ders içerikleri sunulmaktadır.</a:t>
            </a:r>
          </a:p>
          <a:p>
            <a:pPr marL="241950" indent="-241950" algn="just">
              <a:spcBef>
                <a:spcPts val="635"/>
              </a:spcBef>
              <a:spcAft>
                <a:spcPts val="635"/>
              </a:spcAft>
              <a:buClr>
                <a:srgbClr val="336699"/>
              </a:buClr>
              <a:buFont typeface="Wingdings" panose="05000000000000000000" pitchFamily="2" charset="2"/>
              <a:buChar char="§"/>
            </a:pPr>
            <a:endParaRPr lang="tr-TR" dirty="0">
              <a:solidFill>
                <a:srgbClr val="000000"/>
              </a:solidFill>
            </a:endParaRPr>
          </a:p>
        </p:txBody>
      </p:sp>
      <p:sp>
        <p:nvSpPr>
          <p:cNvPr id="7" name="Dikdörtgen 6"/>
          <p:cNvSpPr/>
          <p:nvPr/>
        </p:nvSpPr>
        <p:spPr>
          <a:xfrm>
            <a:off x="465294" y="3397488"/>
            <a:ext cx="5978914" cy="3016210"/>
          </a:xfrm>
          <a:prstGeom prst="rect">
            <a:avLst/>
          </a:prstGeom>
        </p:spPr>
        <p:txBody>
          <a:bodyPr wrap="square">
            <a:spAutoFit/>
          </a:bodyPr>
          <a:lstStyle/>
          <a:p>
            <a:pPr marL="95772" indent="-95772">
              <a:spcBef>
                <a:spcPts val="635"/>
              </a:spcBef>
              <a:spcAft>
                <a:spcPts val="635"/>
              </a:spcAft>
              <a:buClr>
                <a:srgbClr val="6666FF"/>
              </a:buClr>
            </a:pPr>
            <a:r>
              <a:rPr lang="tr-TR" sz="2000" b="1" dirty="0">
                <a:solidFill>
                  <a:schemeClr val="tx2"/>
                </a:solidFill>
              </a:rPr>
              <a:t>Yararlanabileceğim farklı programlar?</a:t>
            </a:r>
            <a:r>
              <a:rPr lang="tr-TR" sz="2000" b="1" dirty="0">
                <a:solidFill>
                  <a:schemeClr val="bg1">
                    <a:lumMod val="65000"/>
                  </a:schemeClr>
                </a:solidFill>
              </a:rPr>
              <a:t> </a:t>
            </a:r>
          </a:p>
          <a:p>
            <a:pPr marL="241950" indent="-241950" algn="just">
              <a:spcBef>
                <a:spcPts val="635"/>
              </a:spcBef>
              <a:spcAft>
                <a:spcPts val="635"/>
              </a:spcAft>
              <a:buClr>
                <a:srgbClr val="336699"/>
              </a:buClr>
              <a:buFont typeface="Wingdings" panose="05000000000000000000" pitchFamily="2" charset="2"/>
              <a:buChar char="§"/>
            </a:pPr>
            <a:r>
              <a:rPr lang="tr-TR" sz="2000" dirty="0">
                <a:solidFill>
                  <a:schemeClr val="tx1">
                    <a:lumMod val="85000"/>
                    <a:lumOff val="15000"/>
                  </a:schemeClr>
                </a:solidFill>
              </a:rPr>
              <a:t>Ortak Seçmeli Dersler (2. ve 3. sınıf)</a:t>
            </a:r>
          </a:p>
          <a:p>
            <a:pPr marL="241950" indent="-241950" algn="just">
              <a:spcBef>
                <a:spcPts val="635"/>
              </a:spcBef>
              <a:spcAft>
                <a:spcPts val="635"/>
              </a:spcAft>
              <a:buClr>
                <a:srgbClr val="336699"/>
              </a:buClr>
              <a:buFont typeface="Wingdings" panose="05000000000000000000" pitchFamily="2" charset="2"/>
              <a:buChar char="§"/>
            </a:pPr>
            <a:r>
              <a:rPr lang="tr-TR" sz="2000" dirty="0">
                <a:solidFill>
                  <a:schemeClr val="tx1">
                    <a:lumMod val="85000"/>
                    <a:lumOff val="15000"/>
                  </a:schemeClr>
                </a:solidFill>
              </a:rPr>
              <a:t>Çift </a:t>
            </a:r>
            <a:r>
              <a:rPr lang="tr-TR" sz="2000" dirty="0" err="1">
                <a:solidFill>
                  <a:schemeClr val="tx1">
                    <a:lumMod val="85000"/>
                    <a:lumOff val="15000"/>
                  </a:schemeClr>
                </a:solidFill>
              </a:rPr>
              <a:t>Anadal</a:t>
            </a:r>
            <a:r>
              <a:rPr lang="tr-TR" sz="2000" dirty="0">
                <a:solidFill>
                  <a:schemeClr val="tx1">
                    <a:lumMod val="85000"/>
                    <a:lumOff val="15000"/>
                  </a:schemeClr>
                </a:solidFill>
              </a:rPr>
              <a:t> ve Yan Dal Programları</a:t>
            </a:r>
          </a:p>
          <a:p>
            <a:pPr marL="241950" indent="-241950" algn="just">
              <a:spcBef>
                <a:spcPts val="635"/>
              </a:spcBef>
              <a:spcAft>
                <a:spcPts val="635"/>
              </a:spcAft>
              <a:buClr>
                <a:srgbClr val="336699"/>
              </a:buClr>
              <a:buFont typeface="Wingdings" panose="05000000000000000000" pitchFamily="2" charset="2"/>
              <a:buChar char="§"/>
            </a:pPr>
            <a:r>
              <a:rPr lang="tr-TR" sz="2000" dirty="0">
                <a:solidFill>
                  <a:schemeClr val="tx1">
                    <a:lumMod val="85000"/>
                    <a:lumOff val="15000"/>
                  </a:schemeClr>
                </a:solidFill>
              </a:rPr>
              <a:t>Kariyer Destek Eğitimleri</a:t>
            </a:r>
          </a:p>
          <a:p>
            <a:pPr marL="241950" indent="-241950" algn="just">
              <a:spcBef>
                <a:spcPts val="635"/>
              </a:spcBef>
              <a:spcAft>
                <a:spcPts val="635"/>
              </a:spcAft>
              <a:buClr>
                <a:srgbClr val="336699"/>
              </a:buClr>
              <a:buFont typeface="Wingdings" panose="05000000000000000000" pitchFamily="2" charset="2"/>
              <a:buChar char="§"/>
            </a:pPr>
            <a:r>
              <a:rPr lang="tr-TR" sz="2000" dirty="0">
                <a:solidFill>
                  <a:schemeClr val="tx1">
                    <a:lumMod val="85000"/>
                    <a:lumOff val="15000"/>
                  </a:schemeClr>
                </a:solidFill>
              </a:rPr>
              <a:t>UZEM Akademi Eğitimleri</a:t>
            </a:r>
          </a:p>
          <a:p>
            <a:pPr marL="241950" indent="-241950" algn="just">
              <a:spcBef>
                <a:spcPts val="635"/>
              </a:spcBef>
              <a:spcAft>
                <a:spcPts val="635"/>
              </a:spcAft>
              <a:buClr>
                <a:srgbClr val="336699"/>
              </a:buClr>
              <a:buFont typeface="Wingdings" panose="05000000000000000000" pitchFamily="2" charset="2"/>
              <a:buChar char="§"/>
            </a:pPr>
            <a:r>
              <a:rPr lang="tr-TR" sz="2000" dirty="0"/>
              <a:t>Bölümümüzde Siyaset Bilimi ve Kamu Yönetimi Bölümü ile çift anadal programı bulunmaktadır.</a:t>
            </a:r>
          </a:p>
        </p:txBody>
      </p:sp>
    </p:spTree>
    <p:extLst>
      <p:ext uri="{BB962C8B-B14F-4D97-AF65-F5344CB8AC3E}">
        <p14:creationId xmlns:p14="http://schemas.microsoft.com/office/powerpoint/2010/main" val="990962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5539" y="1196752"/>
            <a:ext cx="8229600" cy="4525963"/>
          </a:xfrm>
        </p:spPr>
        <p:txBody>
          <a:bodyPr/>
          <a:lstStyle/>
          <a:p>
            <a:pPr marL="0" indent="0" algn="ctr">
              <a:buNone/>
            </a:pPr>
            <a:endParaRPr lang="tr-TR" dirty="0"/>
          </a:p>
          <a:p>
            <a:pPr marL="0" indent="0" algn="ctr">
              <a:buNone/>
            </a:pPr>
            <a:endParaRPr lang="tr-TR" dirty="0"/>
          </a:p>
          <a:p>
            <a:pPr marL="0" indent="0" algn="ctr">
              <a:buNone/>
            </a:pPr>
            <a:r>
              <a:rPr lang="tr-TR" sz="4000" b="1" dirty="0">
                <a:solidFill>
                  <a:schemeClr val="tx2"/>
                </a:solidFill>
              </a:rPr>
              <a:t>Öğrenci Değişim Programları (</a:t>
            </a:r>
            <a:r>
              <a:rPr lang="tr-TR" sz="4000" b="1" dirty="0" err="1">
                <a:solidFill>
                  <a:schemeClr val="tx2"/>
                </a:solidFill>
              </a:rPr>
              <a:t>Erasmus</a:t>
            </a:r>
            <a:r>
              <a:rPr lang="tr-TR" sz="4000" b="1" dirty="0">
                <a:solidFill>
                  <a:schemeClr val="tx2"/>
                </a:solidFill>
              </a:rPr>
              <a:t>, Mevlana, Farabi)</a:t>
            </a:r>
          </a:p>
        </p:txBody>
      </p:sp>
      <p:sp>
        <p:nvSpPr>
          <p:cNvPr id="4" name="Slayt Numarası Yer Tutucusu 3"/>
          <p:cNvSpPr>
            <a:spLocks noGrp="1"/>
          </p:cNvSpPr>
          <p:nvPr>
            <p:ph type="sldNum" sz="quarter" idx="12"/>
          </p:nvPr>
        </p:nvSpPr>
        <p:spPr/>
        <p:txBody>
          <a:bodyPr/>
          <a:lstStyle/>
          <a:p>
            <a:fld id="{F302176B-0E47-46AC-8F43-DAB4B8A37D06}" type="slidenum">
              <a:rPr lang="tr-TR" smtClean="0"/>
              <a:t>12</a:t>
            </a:fld>
            <a:endParaRPr lang="tr-TR"/>
          </a:p>
        </p:txBody>
      </p:sp>
      <p:pic>
        <p:nvPicPr>
          <p:cNvPr id="5"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50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215C3EE-6B2F-7A9A-C6C8-85EE05695303}"/>
              </a:ext>
            </a:extLst>
          </p:cNvPr>
          <p:cNvSpPr/>
          <p:nvPr/>
        </p:nvSpPr>
        <p:spPr>
          <a:xfrm>
            <a:off x="490225" y="2476878"/>
            <a:ext cx="4000514" cy="238976"/>
          </a:xfrm>
          <a:prstGeom prst="rect">
            <a:avLst/>
          </a:prstGeom>
        </p:spPr>
        <p:txBody>
          <a:bodyPr wrap="square">
            <a:spAutoFit/>
          </a:bodyPr>
          <a:lstStyle/>
          <a:p>
            <a:pPr marL="427620" indent="-140300" algn="just">
              <a:spcBef>
                <a:spcPts val="635"/>
              </a:spcBef>
              <a:spcAft>
                <a:spcPts val="318"/>
              </a:spcAft>
              <a:buClr>
                <a:srgbClr val="6666FF"/>
              </a:buClr>
              <a:buFont typeface="Wingdings" panose="05000000000000000000" pitchFamily="2" charset="2"/>
              <a:buChar char="§"/>
            </a:pPr>
            <a:endParaRPr lang="tr-TR" sz="953"/>
          </a:p>
        </p:txBody>
      </p:sp>
      <p:sp>
        <p:nvSpPr>
          <p:cNvPr id="5" name="Dikdörtgen 28">
            <a:extLst>
              <a:ext uri="{FF2B5EF4-FFF2-40B4-BE49-F238E27FC236}">
                <a16:creationId xmlns:a16="http://schemas.microsoft.com/office/drawing/2014/main" id="{ADC024AA-28F0-8023-2738-9CA67485D1C6}"/>
              </a:ext>
            </a:extLst>
          </p:cNvPr>
          <p:cNvSpPr/>
          <p:nvPr/>
        </p:nvSpPr>
        <p:spPr>
          <a:xfrm>
            <a:off x="393221" y="1738407"/>
            <a:ext cx="4037077" cy="2708434"/>
          </a:xfrm>
          <a:prstGeom prst="rect">
            <a:avLst/>
          </a:prstGeom>
        </p:spPr>
        <p:txBody>
          <a:bodyPr wrap="square">
            <a:spAutoFit/>
          </a:bodyPr>
          <a:lstStyle/>
          <a:p>
            <a:pPr marL="95772" indent="-95772">
              <a:spcBef>
                <a:spcPts val="635"/>
              </a:spcBef>
              <a:spcAft>
                <a:spcPts val="635"/>
              </a:spcAft>
              <a:buClr>
                <a:srgbClr val="6666FF"/>
              </a:buClr>
            </a:pPr>
            <a:r>
              <a:rPr lang="tr-TR" sz="2000" b="1" dirty="0">
                <a:solidFill>
                  <a:schemeClr val="tx2"/>
                </a:solidFill>
              </a:rPr>
              <a:t>Öğrenci değişimi,</a:t>
            </a:r>
          </a:p>
          <a:p>
            <a:pPr marL="140298" indent="-140298">
              <a:spcBef>
                <a:spcPts val="635"/>
              </a:spcBef>
              <a:spcAft>
                <a:spcPts val="635"/>
              </a:spcAft>
              <a:buClr>
                <a:srgbClr val="003366"/>
              </a:buClr>
              <a:buFont typeface="Wingdings" panose="05000000000000000000" pitchFamily="2" charset="2"/>
              <a:buChar char="§"/>
            </a:pPr>
            <a:r>
              <a:rPr lang="tr-TR" sz="2000" dirty="0">
                <a:solidFill>
                  <a:schemeClr val="tx1">
                    <a:lumMod val="75000"/>
                    <a:lumOff val="25000"/>
                  </a:schemeClr>
                </a:solidFill>
              </a:rPr>
              <a:t>Öğrencilerin eğitim hayatlarının bir kısmına yurt dışında / yurtiçinde devam etmesine olanak sağlayan bir eğitim sürecini ifade eder.</a:t>
            </a:r>
          </a:p>
          <a:p>
            <a:pPr marL="140298" indent="-140298">
              <a:spcBef>
                <a:spcPts val="635"/>
              </a:spcBef>
              <a:spcAft>
                <a:spcPts val="635"/>
              </a:spcAft>
              <a:buClr>
                <a:srgbClr val="003366"/>
              </a:buClr>
              <a:buFont typeface="Wingdings" panose="05000000000000000000" pitchFamily="2" charset="2"/>
              <a:buChar char="§"/>
            </a:pPr>
            <a:r>
              <a:rPr lang="tr-TR" sz="2000" dirty="0">
                <a:solidFill>
                  <a:schemeClr val="tx1">
                    <a:lumMod val="75000"/>
                    <a:lumOff val="25000"/>
                  </a:schemeClr>
                </a:solidFill>
              </a:rPr>
              <a:t>Öğrenim</a:t>
            </a:r>
          </a:p>
          <a:p>
            <a:pPr marL="140298" indent="-140298">
              <a:spcBef>
                <a:spcPts val="635"/>
              </a:spcBef>
              <a:spcAft>
                <a:spcPts val="635"/>
              </a:spcAft>
              <a:buClr>
                <a:srgbClr val="003366"/>
              </a:buClr>
              <a:buFont typeface="Wingdings" panose="05000000000000000000" pitchFamily="2" charset="2"/>
              <a:buChar char="§"/>
            </a:pPr>
            <a:r>
              <a:rPr lang="tr-TR" sz="2000" dirty="0">
                <a:solidFill>
                  <a:schemeClr val="tx1">
                    <a:lumMod val="75000"/>
                    <a:lumOff val="25000"/>
                  </a:schemeClr>
                </a:solidFill>
              </a:rPr>
              <a:t>Staj</a:t>
            </a:r>
          </a:p>
        </p:txBody>
      </p:sp>
      <p:pic>
        <p:nvPicPr>
          <p:cNvPr id="9" name="Resim 8">
            <a:extLst>
              <a:ext uri="{FF2B5EF4-FFF2-40B4-BE49-F238E27FC236}">
                <a16:creationId xmlns:a16="http://schemas.microsoft.com/office/drawing/2014/main" id="{3662922C-004A-A8D6-A988-7902EA6A70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2711564"/>
            <a:ext cx="2659613" cy="2185388"/>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13</a:t>
            </a:fld>
            <a:endParaRPr lang="tr-TR"/>
          </a:p>
        </p:txBody>
      </p:sp>
      <p:pic>
        <p:nvPicPr>
          <p:cNvPr id="14" name="Picture 2" descr="C:\Users\asus\Desktop\log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16" name="Dikdörtgen 15">
            <a:extLst>
              <a:ext uri="{FF2B5EF4-FFF2-40B4-BE49-F238E27FC236}">
                <a16:creationId xmlns:a16="http://schemas.microsoft.com/office/drawing/2014/main" id="{EBCBF226-B328-86D5-1060-CDF1A5242392}"/>
              </a:ext>
            </a:extLst>
          </p:cNvPr>
          <p:cNvSpPr/>
          <p:nvPr/>
        </p:nvSpPr>
        <p:spPr>
          <a:xfrm>
            <a:off x="454441" y="761652"/>
            <a:ext cx="4588898" cy="438152"/>
          </a:xfrm>
          <a:prstGeom prst="rect">
            <a:avLst/>
          </a:prstGeom>
          <a:gradFill flip="none" rotWithShape="1">
            <a:gsLst>
              <a:gs pos="0">
                <a:schemeClr val="bg1">
                  <a:shade val="30000"/>
                  <a:satMod val="115000"/>
                </a:schemeClr>
              </a:gs>
              <a:gs pos="0">
                <a:schemeClr val="bg1">
                  <a:shade val="67500"/>
                  <a:satMod val="115000"/>
                </a:schemeClr>
              </a:gs>
              <a:gs pos="68000">
                <a:srgbClr val="F2F2F2"/>
              </a:gs>
              <a:gs pos="77000">
                <a:srgbClr val="F4F4F4"/>
              </a:gs>
              <a:gs pos="95000">
                <a:srgbClr val="FBFBFB"/>
              </a:gs>
              <a:gs pos="100000">
                <a:schemeClr val="bg1">
                  <a:shade val="100000"/>
                  <a:satMod val="115000"/>
                </a:scheme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5250" tIns="24194" rIns="95250" bIns="24194" numCol="1" spcCol="0" rtlCol="0" fromWordArt="0" anchor="ctr" anchorCtr="0" forceAA="0" compatLnSpc="1">
            <a:prstTxWarp prst="textNoShape">
              <a:avLst/>
            </a:prstTxWarp>
            <a:noAutofit/>
          </a:bodyPr>
          <a:lstStyle/>
          <a:p>
            <a:pPr indent="472139" defTabSz="247014">
              <a:tabLst>
                <a:tab pos="995525" algn="l"/>
                <a:tab pos="1046771" algn="l"/>
              </a:tabLst>
            </a:pPr>
            <a:r>
              <a:rPr lang="tr-TR" sz="2000" b="1" spc="132" dirty="0">
                <a:solidFill>
                  <a:srgbClr val="003366"/>
                </a:solidFill>
              </a:rPr>
              <a:t>Öğrenci Değişim Programları</a:t>
            </a:r>
            <a:endParaRPr lang="tr-TR" sz="2000" spc="132" dirty="0">
              <a:solidFill>
                <a:srgbClr val="6666FF"/>
              </a:solidFill>
            </a:endParaRPr>
          </a:p>
        </p:txBody>
      </p:sp>
    </p:spTree>
    <p:extLst>
      <p:ext uri="{BB962C8B-B14F-4D97-AF65-F5344CB8AC3E}">
        <p14:creationId xmlns:p14="http://schemas.microsoft.com/office/powerpoint/2010/main" val="1919959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45D94D6-67D7-DCD9-81C6-2BC2BDE494B3}"/>
              </a:ext>
            </a:extLst>
          </p:cNvPr>
          <p:cNvSpPr/>
          <p:nvPr/>
        </p:nvSpPr>
        <p:spPr>
          <a:xfrm>
            <a:off x="490225" y="2476878"/>
            <a:ext cx="4000514" cy="238976"/>
          </a:xfrm>
          <a:prstGeom prst="rect">
            <a:avLst/>
          </a:prstGeom>
        </p:spPr>
        <p:txBody>
          <a:bodyPr wrap="square">
            <a:spAutoFit/>
          </a:bodyPr>
          <a:lstStyle/>
          <a:p>
            <a:pPr marL="427620" indent="-140300" algn="just">
              <a:spcBef>
                <a:spcPts val="635"/>
              </a:spcBef>
              <a:spcAft>
                <a:spcPts val="318"/>
              </a:spcAft>
              <a:buClr>
                <a:srgbClr val="6666FF"/>
              </a:buClr>
              <a:buFont typeface="Wingdings" panose="05000000000000000000" pitchFamily="2" charset="2"/>
              <a:buChar char="§"/>
            </a:pPr>
            <a:endParaRPr lang="tr-TR" sz="953"/>
          </a:p>
        </p:txBody>
      </p:sp>
      <p:sp>
        <p:nvSpPr>
          <p:cNvPr id="5" name="Dikdörtgen 28">
            <a:extLst>
              <a:ext uri="{FF2B5EF4-FFF2-40B4-BE49-F238E27FC236}">
                <a16:creationId xmlns:a16="http://schemas.microsoft.com/office/drawing/2014/main" id="{DEF7D104-D41D-ED27-FCEF-0C15E23F17F8}"/>
              </a:ext>
            </a:extLst>
          </p:cNvPr>
          <p:cNvSpPr/>
          <p:nvPr/>
        </p:nvSpPr>
        <p:spPr>
          <a:xfrm>
            <a:off x="457327" y="1692199"/>
            <a:ext cx="4037077" cy="3516347"/>
          </a:xfrm>
          <a:prstGeom prst="rect">
            <a:avLst/>
          </a:prstGeom>
        </p:spPr>
        <p:txBody>
          <a:bodyPr wrap="square">
            <a:spAutoFit/>
          </a:bodyPr>
          <a:lstStyle/>
          <a:p>
            <a:pPr>
              <a:spcAft>
                <a:spcPts val="318"/>
              </a:spcAft>
              <a:buClr>
                <a:srgbClr val="6666FF"/>
              </a:buClr>
            </a:pPr>
            <a:endParaRPr lang="tr-TR" sz="2000" b="1" dirty="0">
              <a:solidFill>
                <a:schemeClr val="bg1">
                  <a:lumMod val="65000"/>
                </a:schemeClr>
              </a:solidFill>
            </a:endParaRPr>
          </a:p>
          <a:p>
            <a:pPr marL="140298" indent="-140298">
              <a:buClr>
                <a:srgbClr val="003366"/>
              </a:buClr>
              <a:buFont typeface="Wingdings" panose="05000000000000000000" pitchFamily="2" charset="2"/>
              <a:buChar char="§"/>
            </a:pPr>
            <a:r>
              <a:rPr lang="tr-TR" sz="2000" dirty="0" err="1">
                <a:solidFill>
                  <a:schemeClr val="tx1">
                    <a:lumMod val="75000"/>
                    <a:lumOff val="25000"/>
                  </a:schemeClr>
                </a:solidFill>
              </a:rPr>
              <a:t>Erasmus</a:t>
            </a:r>
            <a:r>
              <a:rPr lang="tr-TR" sz="2000" dirty="0">
                <a:solidFill>
                  <a:schemeClr val="tx1">
                    <a:lumMod val="75000"/>
                    <a:lumOff val="25000"/>
                  </a:schemeClr>
                </a:solidFill>
              </a:rPr>
              <a:t>+ (Uluslararası)</a:t>
            </a:r>
          </a:p>
          <a:p>
            <a:pPr indent="188184">
              <a:buClr>
                <a:srgbClr val="003366"/>
              </a:buClr>
            </a:pPr>
            <a:r>
              <a:rPr lang="tr-TR" sz="2000" dirty="0">
                <a:solidFill>
                  <a:schemeClr val="tx1">
                    <a:lumMod val="75000"/>
                    <a:lumOff val="25000"/>
                  </a:schemeClr>
                </a:solidFill>
                <a:hlinkClick r:id="rId2"/>
              </a:rPr>
              <a:t>https://erasmus.klu.edu.tr/</a:t>
            </a:r>
            <a:r>
              <a:rPr lang="tr-TR" sz="2000" dirty="0">
                <a:solidFill>
                  <a:schemeClr val="tx1">
                    <a:lumMod val="75000"/>
                    <a:lumOff val="25000"/>
                  </a:schemeClr>
                </a:solidFill>
              </a:rPr>
              <a:t> </a:t>
            </a:r>
          </a:p>
          <a:p>
            <a:pPr lvl="0">
              <a:buClr>
                <a:srgbClr val="003366"/>
              </a:buClr>
            </a:pPr>
            <a:endParaRPr lang="tr-TR" sz="2000" dirty="0">
              <a:solidFill>
                <a:schemeClr val="tx1">
                  <a:lumMod val="75000"/>
                  <a:lumOff val="25000"/>
                </a:schemeClr>
              </a:solidFill>
            </a:endParaRPr>
          </a:p>
          <a:p>
            <a:pPr marL="140298" indent="-140298">
              <a:buClr>
                <a:srgbClr val="003366"/>
              </a:buClr>
              <a:buFont typeface="Wingdings" panose="05000000000000000000" pitchFamily="2" charset="2"/>
              <a:buChar char="§"/>
            </a:pPr>
            <a:r>
              <a:rPr lang="tr-TR" sz="2000" dirty="0">
                <a:solidFill>
                  <a:schemeClr val="tx1">
                    <a:lumMod val="75000"/>
                    <a:lumOff val="25000"/>
                  </a:schemeClr>
                </a:solidFill>
              </a:rPr>
              <a:t>Mevlana (Uluslararası)</a:t>
            </a:r>
          </a:p>
          <a:p>
            <a:pPr indent="188184">
              <a:buClr>
                <a:srgbClr val="003366"/>
              </a:buClr>
            </a:pPr>
            <a:r>
              <a:rPr lang="tr-TR" sz="2000" dirty="0">
                <a:solidFill>
                  <a:schemeClr val="tx1">
                    <a:lumMod val="75000"/>
                    <a:lumOff val="25000"/>
                  </a:schemeClr>
                </a:solidFill>
                <a:hlinkClick r:id="rId3"/>
              </a:rPr>
              <a:t>https://mevlana.klu.edu.tr/</a:t>
            </a:r>
            <a:r>
              <a:rPr lang="tr-TR" sz="2000" dirty="0">
                <a:solidFill>
                  <a:schemeClr val="tx1">
                    <a:lumMod val="75000"/>
                    <a:lumOff val="25000"/>
                  </a:schemeClr>
                </a:solidFill>
              </a:rPr>
              <a:t> </a:t>
            </a:r>
          </a:p>
          <a:p>
            <a:pPr lvl="0">
              <a:buClr>
                <a:srgbClr val="003366"/>
              </a:buClr>
            </a:pPr>
            <a:endParaRPr lang="tr-TR" sz="2000" dirty="0">
              <a:solidFill>
                <a:schemeClr val="tx1">
                  <a:lumMod val="75000"/>
                  <a:lumOff val="25000"/>
                </a:schemeClr>
              </a:solidFill>
            </a:endParaRPr>
          </a:p>
          <a:p>
            <a:pPr marL="140298" indent="-140298">
              <a:buClr>
                <a:srgbClr val="003366"/>
              </a:buClr>
              <a:buFont typeface="Wingdings" panose="05000000000000000000" pitchFamily="2" charset="2"/>
              <a:buChar char="§"/>
            </a:pPr>
            <a:r>
              <a:rPr lang="tr-TR" sz="2000" dirty="0">
                <a:solidFill>
                  <a:schemeClr val="tx1">
                    <a:lumMod val="75000"/>
                    <a:lumOff val="25000"/>
                  </a:schemeClr>
                </a:solidFill>
              </a:rPr>
              <a:t>Farabi (Ulusal)</a:t>
            </a:r>
          </a:p>
          <a:p>
            <a:pPr indent="188184">
              <a:buClr>
                <a:srgbClr val="003366"/>
              </a:buClr>
            </a:pPr>
            <a:r>
              <a:rPr lang="tr-TR" sz="2000" dirty="0">
                <a:solidFill>
                  <a:schemeClr val="tx1">
                    <a:lumMod val="75000"/>
                    <a:lumOff val="25000"/>
                  </a:schemeClr>
                </a:solidFill>
                <a:hlinkClick r:id="rId4"/>
              </a:rPr>
              <a:t>https://farabi.klu.edu.tr/</a:t>
            </a:r>
            <a:r>
              <a:rPr lang="tr-TR" sz="2000" dirty="0">
                <a:solidFill>
                  <a:schemeClr val="tx1">
                    <a:lumMod val="75000"/>
                    <a:lumOff val="25000"/>
                  </a:schemeClr>
                </a:solidFill>
              </a:rPr>
              <a:t> </a:t>
            </a:r>
          </a:p>
          <a:p>
            <a:pPr indent="188184">
              <a:buClr>
                <a:srgbClr val="003366"/>
              </a:buClr>
            </a:pPr>
            <a:endParaRPr lang="tr-TR" sz="2000" dirty="0">
              <a:solidFill>
                <a:schemeClr val="tx1">
                  <a:lumMod val="75000"/>
                  <a:lumOff val="25000"/>
                </a:schemeClr>
              </a:solidFill>
            </a:endParaRPr>
          </a:p>
          <a:p>
            <a:pPr indent="188184">
              <a:buClr>
                <a:srgbClr val="003366"/>
              </a:buClr>
            </a:pPr>
            <a:endParaRPr lang="tr-TR" sz="2000" dirty="0">
              <a:solidFill>
                <a:schemeClr val="tx1">
                  <a:lumMod val="75000"/>
                  <a:lumOff val="25000"/>
                </a:schemeClr>
              </a:solidFill>
            </a:endParaRPr>
          </a:p>
        </p:txBody>
      </p:sp>
      <p:graphicFrame>
        <p:nvGraphicFramePr>
          <p:cNvPr id="8" name="Tablo 7">
            <a:extLst>
              <a:ext uri="{FF2B5EF4-FFF2-40B4-BE49-F238E27FC236}">
                <a16:creationId xmlns:a16="http://schemas.microsoft.com/office/drawing/2014/main" id="{82742BC0-BAB4-DEDC-F43B-C6AD4ADE918F}"/>
              </a:ext>
            </a:extLst>
          </p:cNvPr>
          <p:cNvGraphicFramePr>
            <a:graphicFrameLocks noGrp="1"/>
          </p:cNvGraphicFramePr>
          <p:nvPr/>
        </p:nvGraphicFramePr>
        <p:xfrm>
          <a:off x="4655296" y="2551543"/>
          <a:ext cx="2441490" cy="2733947"/>
        </p:xfrm>
        <a:graphic>
          <a:graphicData uri="http://schemas.openxmlformats.org/drawingml/2006/table">
            <a:tbl>
              <a:tblPr firstRow="1" bandRow="1">
                <a:tableStyleId>{912C8C85-51F0-491E-9774-3900AFEF0FD7}</a:tableStyleId>
              </a:tblPr>
              <a:tblGrid>
                <a:gridCol w="2441490">
                  <a:extLst>
                    <a:ext uri="{9D8B030D-6E8A-4147-A177-3AD203B41FA5}">
                      <a16:colId xmlns:a16="http://schemas.microsoft.com/office/drawing/2014/main" val="20000"/>
                    </a:ext>
                  </a:extLst>
                </a:gridCol>
              </a:tblGrid>
              <a:tr h="2733947">
                <a:tc>
                  <a:txBody>
                    <a:bodyPr/>
                    <a:lstStyle/>
                    <a:p>
                      <a:pPr marL="87313" indent="0" algn="l">
                        <a:lnSpc>
                          <a:spcPct val="100000"/>
                        </a:lnSpc>
                        <a:spcBef>
                          <a:spcPts val="1200"/>
                        </a:spcBef>
                        <a:spcAft>
                          <a:spcPts val="1200"/>
                        </a:spcAft>
                        <a:buFontTx/>
                        <a:buNone/>
                      </a:pPr>
                      <a:endParaRPr lang="tr-TR" sz="1300" b="0" i="0" baseline="0" dirty="0">
                        <a:solidFill>
                          <a:schemeClr val="bg1">
                            <a:lumMod val="75000"/>
                          </a:schemeClr>
                        </a:solidFill>
                        <a:latin typeface="+mj-lt"/>
                      </a:endParaRPr>
                    </a:p>
                  </a:txBody>
                  <a:tcPr marL="48387" marR="48387" marT="24194" marB="24194" anchor="ctr">
                    <a:lnL w="9525" cap="rnd" cmpd="sng" algn="ctr">
                      <a:noFill/>
                      <a:prstDash val="solid"/>
                    </a:lnL>
                    <a:lnR>
                      <a:noFill/>
                    </a:lnR>
                    <a:lnT w="9525" cap="rnd" cmpd="sng" algn="ctr">
                      <a:noFill/>
                      <a:prstDash val="solid"/>
                    </a:lnT>
                    <a:lnB w="9525" cap="rnd"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3" name="Grup 2"/>
          <p:cNvGrpSpPr/>
          <p:nvPr/>
        </p:nvGrpSpPr>
        <p:grpSpPr>
          <a:xfrm>
            <a:off x="5113104" y="1737834"/>
            <a:ext cx="2829992" cy="3783410"/>
            <a:chOff x="5113104" y="1737834"/>
            <a:chExt cx="2829992" cy="3783410"/>
          </a:xfrm>
        </p:grpSpPr>
        <p:pic>
          <p:nvPicPr>
            <p:cNvPr id="9" name="Resim 8">
              <a:extLst>
                <a:ext uri="{FF2B5EF4-FFF2-40B4-BE49-F238E27FC236}">
                  <a16:creationId xmlns:a16="http://schemas.microsoft.com/office/drawing/2014/main" id="{4FC20EE4-93A5-CA77-89D3-147E5B1EE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4053" y="4411304"/>
              <a:ext cx="1579986" cy="1109940"/>
            </a:xfrm>
            <a:prstGeom prst="rect">
              <a:avLst/>
            </a:prstGeom>
          </p:spPr>
        </p:pic>
        <p:pic>
          <p:nvPicPr>
            <p:cNvPr id="10" name="Resim 9">
              <a:extLst>
                <a:ext uri="{FF2B5EF4-FFF2-40B4-BE49-F238E27FC236}">
                  <a16:creationId xmlns:a16="http://schemas.microsoft.com/office/drawing/2014/main" id="{BA5D7257-A073-4CD2-B7AC-329988279B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6041" y="2772962"/>
              <a:ext cx="1423625" cy="1333902"/>
            </a:xfrm>
            <a:prstGeom prst="rect">
              <a:avLst/>
            </a:prstGeom>
          </p:spPr>
        </p:pic>
        <p:pic>
          <p:nvPicPr>
            <p:cNvPr id="11" name="Resim 10">
              <a:extLst>
                <a:ext uri="{FF2B5EF4-FFF2-40B4-BE49-F238E27FC236}">
                  <a16:creationId xmlns:a16="http://schemas.microsoft.com/office/drawing/2014/main" id="{EC86D4D8-182C-ABFC-52BD-C06C94E403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3104" y="1737834"/>
              <a:ext cx="2829992" cy="739043"/>
            </a:xfrm>
            <a:prstGeom prst="rect">
              <a:avLst/>
            </a:prstGeom>
          </p:spPr>
        </p:pic>
      </p:grpSp>
      <p:sp>
        <p:nvSpPr>
          <p:cNvPr id="2" name="Slayt Numarası Yer Tutucusu 1"/>
          <p:cNvSpPr>
            <a:spLocks noGrp="1"/>
          </p:cNvSpPr>
          <p:nvPr>
            <p:ph type="sldNum" sz="quarter" idx="12"/>
          </p:nvPr>
        </p:nvSpPr>
        <p:spPr/>
        <p:txBody>
          <a:bodyPr/>
          <a:lstStyle/>
          <a:p>
            <a:fld id="{F302176B-0E47-46AC-8F43-DAB4B8A37D06}" type="slidenum">
              <a:rPr lang="tr-TR" smtClean="0"/>
              <a:t>14</a:t>
            </a:fld>
            <a:endParaRPr lang="tr-TR"/>
          </a:p>
        </p:txBody>
      </p:sp>
      <p:pic>
        <p:nvPicPr>
          <p:cNvPr id="16" name="Picture 2" descr="C:\Users\asus\Desktop\logo.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18" name="Dikdörtgen 17">
            <a:extLst>
              <a:ext uri="{FF2B5EF4-FFF2-40B4-BE49-F238E27FC236}">
                <a16:creationId xmlns:a16="http://schemas.microsoft.com/office/drawing/2014/main" id="{EBCBF226-B328-86D5-1060-CDF1A5242392}"/>
              </a:ext>
            </a:extLst>
          </p:cNvPr>
          <p:cNvSpPr/>
          <p:nvPr/>
        </p:nvSpPr>
        <p:spPr>
          <a:xfrm>
            <a:off x="454441" y="761652"/>
            <a:ext cx="4588898" cy="438152"/>
          </a:xfrm>
          <a:prstGeom prst="rect">
            <a:avLst/>
          </a:prstGeom>
          <a:gradFill flip="none" rotWithShape="1">
            <a:gsLst>
              <a:gs pos="0">
                <a:schemeClr val="bg1">
                  <a:shade val="30000"/>
                  <a:satMod val="115000"/>
                </a:schemeClr>
              </a:gs>
              <a:gs pos="0">
                <a:schemeClr val="bg1">
                  <a:shade val="67500"/>
                  <a:satMod val="115000"/>
                </a:schemeClr>
              </a:gs>
              <a:gs pos="68000">
                <a:srgbClr val="F2F2F2"/>
              </a:gs>
              <a:gs pos="77000">
                <a:srgbClr val="F4F4F4"/>
              </a:gs>
              <a:gs pos="95000">
                <a:srgbClr val="FBFBFB"/>
              </a:gs>
              <a:gs pos="100000">
                <a:schemeClr val="bg1">
                  <a:shade val="100000"/>
                  <a:satMod val="115000"/>
                </a:scheme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5250" tIns="24194" rIns="95250" bIns="24194" numCol="1" spcCol="0" rtlCol="0" fromWordArt="0" anchor="ctr" anchorCtr="0" forceAA="0" compatLnSpc="1">
            <a:prstTxWarp prst="textNoShape">
              <a:avLst/>
            </a:prstTxWarp>
            <a:noAutofit/>
          </a:bodyPr>
          <a:lstStyle/>
          <a:p>
            <a:pPr indent="472139" defTabSz="247014">
              <a:tabLst>
                <a:tab pos="995525" algn="l"/>
                <a:tab pos="1046771" algn="l"/>
              </a:tabLst>
            </a:pPr>
            <a:r>
              <a:rPr lang="tr-TR" sz="2000" b="1" spc="132" dirty="0">
                <a:solidFill>
                  <a:srgbClr val="003366"/>
                </a:solidFill>
              </a:rPr>
              <a:t>Öğrenci Değişim Programları</a:t>
            </a:r>
            <a:endParaRPr lang="tr-TR" sz="2000" spc="132" dirty="0">
              <a:solidFill>
                <a:srgbClr val="6666FF"/>
              </a:solidFill>
            </a:endParaRPr>
          </a:p>
        </p:txBody>
      </p:sp>
    </p:spTree>
    <p:extLst>
      <p:ext uri="{BB962C8B-B14F-4D97-AF65-F5344CB8AC3E}">
        <p14:creationId xmlns:p14="http://schemas.microsoft.com/office/powerpoint/2010/main" val="1051919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7FC8903-1841-D57D-E1F5-E6CAAE66446D}"/>
              </a:ext>
            </a:extLst>
          </p:cNvPr>
          <p:cNvSpPr/>
          <p:nvPr/>
        </p:nvSpPr>
        <p:spPr>
          <a:xfrm>
            <a:off x="490225" y="2476878"/>
            <a:ext cx="4000514" cy="238976"/>
          </a:xfrm>
          <a:prstGeom prst="rect">
            <a:avLst/>
          </a:prstGeom>
        </p:spPr>
        <p:txBody>
          <a:bodyPr wrap="square">
            <a:spAutoFit/>
          </a:bodyPr>
          <a:lstStyle/>
          <a:p>
            <a:pPr marL="427620" indent="-140300" algn="just">
              <a:spcBef>
                <a:spcPts val="635"/>
              </a:spcBef>
              <a:spcAft>
                <a:spcPts val="318"/>
              </a:spcAft>
              <a:buClr>
                <a:srgbClr val="6666FF"/>
              </a:buClr>
              <a:buFont typeface="Wingdings" panose="05000000000000000000" pitchFamily="2" charset="2"/>
              <a:buChar char="§"/>
            </a:pPr>
            <a:endParaRPr lang="tr-TR" sz="953"/>
          </a:p>
        </p:txBody>
      </p:sp>
      <p:sp>
        <p:nvSpPr>
          <p:cNvPr id="5" name="Dikdörtgen 28">
            <a:extLst>
              <a:ext uri="{FF2B5EF4-FFF2-40B4-BE49-F238E27FC236}">
                <a16:creationId xmlns:a16="http://schemas.microsoft.com/office/drawing/2014/main" id="{D169339C-1D74-437A-31EC-0D4E32CE74A0}"/>
              </a:ext>
            </a:extLst>
          </p:cNvPr>
          <p:cNvSpPr/>
          <p:nvPr/>
        </p:nvSpPr>
        <p:spPr>
          <a:xfrm>
            <a:off x="325668" y="1628800"/>
            <a:ext cx="8062756" cy="4785926"/>
          </a:xfrm>
          <a:prstGeom prst="rect">
            <a:avLst/>
          </a:prstGeom>
        </p:spPr>
        <p:txBody>
          <a:bodyPr wrap="square">
            <a:spAutoFit/>
          </a:bodyPr>
          <a:lstStyle/>
          <a:p>
            <a:pPr marL="140298" indent="-140298">
              <a:spcBef>
                <a:spcPts val="635"/>
              </a:spcBef>
              <a:spcAft>
                <a:spcPts val="635"/>
              </a:spcAft>
              <a:buClr>
                <a:srgbClr val="003366"/>
              </a:buClr>
              <a:buFont typeface="Wingdings" panose="05000000000000000000" pitchFamily="2" charset="2"/>
              <a:buChar char="§"/>
            </a:pPr>
            <a:r>
              <a:rPr lang="tr-TR" sz="2000" b="1" dirty="0">
                <a:solidFill>
                  <a:schemeClr val="tx1">
                    <a:lumMod val="75000"/>
                    <a:lumOff val="25000"/>
                  </a:schemeClr>
                </a:solidFill>
                <a:effectLst/>
                <a:ea typeface="Times New Roman" panose="02020603050405020304" pitchFamily="18" charset="0"/>
              </a:rPr>
              <a:t>İktisat Bölümü Erasmus Kurumlararası Anlaşmalar listesi:</a:t>
            </a:r>
            <a:endParaRPr lang="en-US" sz="2000" b="1" dirty="0">
              <a:solidFill>
                <a:schemeClr val="tx1">
                  <a:lumMod val="75000"/>
                  <a:lumOff val="25000"/>
                </a:schemeClr>
              </a:solidFill>
              <a:effectLst/>
              <a:ea typeface="Times New Roman" panose="02020603050405020304" pitchFamily="18" charset="0"/>
            </a:endParaRPr>
          </a:p>
          <a:p>
            <a:pPr algn="just"/>
            <a:r>
              <a:rPr lang="tr-TR" sz="2000" dirty="0" err="1">
                <a:effectLst/>
                <a:ea typeface="Times New Roman" panose="02020603050405020304" pitchFamily="18" charset="0"/>
              </a:rPr>
              <a:t>University</a:t>
            </a:r>
            <a:r>
              <a:rPr lang="tr-TR" sz="2000" dirty="0">
                <a:effectLst/>
                <a:ea typeface="Times New Roman" panose="02020603050405020304" pitchFamily="18" charset="0"/>
              </a:rPr>
              <a:t> of </a:t>
            </a:r>
            <a:r>
              <a:rPr lang="tr-TR" sz="2000" dirty="0" err="1">
                <a:effectLst/>
                <a:ea typeface="Times New Roman" panose="02020603050405020304" pitchFamily="18" charset="0"/>
              </a:rPr>
              <a:t>National</a:t>
            </a:r>
            <a:r>
              <a:rPr lang="tr-TR" sz="2000" dirty="0">
                <a:effectLst/>
                <a:ea typeface="Times New Roman" panose="02020603050405020304" pitchFamily="18" charset="0"/>
              </a:rPr>
              <a:t> </a:t>
            </a:r>
            <a:r>
              <a:rPr lang="tr-TR" sz="2000" dirty="0" err="1">
                <a:effectLst/>
                <a:ea typeface="Times New Roman" panose="02020603050405020304" pitchFamily="18" charset="0"/>
              </a:rPr>
              <a:t>and</a:t>
            </a:r>
            <a:r>
              <a:rPr lang="tr-TR" sz="2000" dirty="0">
                <a:effectLst/>
                <a:ea typeface="Times New Roman" panose="02020603050405020304" pitchFamily="18" charset="0"/>
              </a:rPr>
              <a:t> World </a:t>
            </a:r>
            <a:r>
              <a:rPr lang="tr-TR" sz="2000" dirty="0" err="1">
                <a:effectLst/>
                <a:ea typeface="Times New Roman" panose="02020603050405020304" pitchFamily="18" charset="0"/>
              </a:rPr>
              <a:t>Economy</a:t>
            </a:r>
            <a:r>
              <a:rPr lang="tr-TR" sz="2000" dirty="0">
                <a:effectLst/>
                <a:ea typeface="Times New Roman" panose="02020603050405020304" pitchFamily="18" charset="0"/>
              </a:rPr>
              <a:t> (Bulgaristan) </a:t>
            </a:r>
            <a:endParaRPr lang="en-US" sz="2000" dirty="0">
              <a:effectLst/>
              <a:ea typeface="Times New Roman" panose="02020603050405020304" pitchFamily="18" charset="0"/>
            </a:endParaRPr>
          </a:p>
          <a:p>
            <a:pPr algn="just"/>
            <a:r>
              <a:rPr lang="tr-TR" sz="2000" dirty="0" err="1">
                <a:effectLst/>
                <a:ea typeface="Times New Roman" panose="02020603050405020304" pitchFamily="18" charset="0"/>
              </a:rPr>
              <a:t>Trakia</a:t>
            </a:r>
            <a:r>
              <a:rPr lang="tr-TR" sz="2000" dirty="0">
                <a:effectLst/>
                <a:ea typeface="Times New Roman" panose="02020603050405020304" pitchFamily="18" charset="0"/>
              </a:rPr>
              <a:t> </a:t>
            </a:r>
            <a:r>
              <a:rPr lang="tr-TR" sz="2000" dirty="0" err="1">
                <a:effectLst/>
                <a:ea typeface="Times New Roman" panose="02020603050405020304" pitchFamily="18" charset="0"/>
              </a:rPr>
              <a:t>University</a:t>
            </a:r>
            <a:r>
              <a:rPr lang="tr-TR" sz="2000" dirty="0">
                <a:effectLst/>
                <a:ea typeface="Times New Roman" panose="02020603050405020304" pitchFamily="18" charset="0"/>
              </a:rPr>
              <a:t> - Stara </a:t>
            </a:r>
            <a:r>
              <a:rPr lang="tr-TR" sz="2000" dirty="0" err="1">
                <a:effectLst/>
                <a:ea typeface="Times New Roman" panose="02020603050405020304" pitchFamily="18" charset="0"/>
              </a:rPr>
              <a:t>Zagora</a:t>
            </a:r>
            <a:r>
              <a:rPr lang="tr-TR" sz="2000" dirty="0">
                <a:effectLst/>
                <a:ea typeface="Times New Roman" panose="02020603050405020304" pitchFamily="18" charset="0"/>
              </a:rPr>
              <a:t> (Bulgaristan)</a:t>
            </a:r>
            <a:endParaRPr lang="en-US" sz="2000" dirty="0">
              <a:effectLst/>
              <a:ea typeface="Times New Roman" panose="02020603050405020304" pitchFamily="18" charset="0"/>
            </a:endParaRPr>
          </a:p>
          <a:p>
            <a:pPr algn="just"/>
            <a:r>
              <a:rPr lang="tr-TR" sz="2000" dirty="0" err="1">
                <a:effectLst/>
                <a:ea typeface="Times New Roman" panose="02020603050405020304" pitchFamily="18" charset="0"/>
              </a:rPr>
              <a:t>Burgas</a:t>
            </a:r>
            <a:r>
              <a:rPr lang="tr-TR" sz="2000" dirty="0">
                <a:effectLst/>
                <a:ea typeface="Times New Roman" panose="02020603050405020304" pitchFamily="18" charset="0"/>
              </a:rPr>
              <a:t> </a:t>
            </a:r>
            <a:r>
              <a:rPr lang="tr-TR" sz="2000" dirty="0" err="1">
                <a:effectLst/>
                <a:ea typeface="Times New Roman" panose="02020603050405020304" pitchFamily="18" charset="0"/>
              </a:rPr>
              <a:t>Free</a:t>
            </a:r>
            <a:r>
              <a:rPr lang="tr-TR" sz="2000" dirty="0">
                <a:effectLst/>
                <a:ea typeface="Times New Roman" panose="02020603050405020304" pitchFamily="18" charset="0"/>
              </a:rPr>
              <a:t> </a:t>
            </a:r>
            <a:r>
              <a:rPr lang="tr-TR" sz="2000" dirty="0" err="1">
                <a:effectLst/>
                <a:ea typeface="Times New Roman" panose="02020603050405020304" pitchFamily="18" charset="0"/>
              </a:rPr>
              <a:t>University</a:t>
            </a:r>
            <a:r>
              <a:rPr lang="tr-TR" sz="2000" dirty="0">
                <a:effectLst/>
                <a:ea typeface="Times New Roman" panose="02020603050405020304" pitchFamily="18" charset="0"/>
              </a:rPr>
              <a:t> (Bulgaristan)</a:t>
            </a:r>
            <a:endParaRPr lang="en-US" sz="2000" dirty="0">
              <a:effectLst/>
              <a:ea typeface="Times New Roman" panose="02020603050405020304" pitchFamily="18" charset="0"/>
            </a:endParaRPr>
          </a:p>
          <a:p>
            <a:pPr algn="just"/>
            <a:r>
              <a:rPr lang="tr-TR" sz="2000" dirty="0" err="1">
                <a:effectLst/>
                <a:ea typeface="Times New Roman" panose="02020603050405020304" pitchFamily="18" charset="0"/>
              </a:rPr>
              <a:t>Agricultural</a:t>
            </a:r>
            <a:r>
              <a:rPr lang="tr-TR" sz="2000" dirty="0">
                <a:effectLst/>
                <a:ea typeface="Times New Roman" panose="02020603050405020304" pitchFamily="18" charset="0"/>
              </a:rPr>
              <a:t> </a:t>
            </a:r>
            <a:r>
              <a:rPr lang="tr-TR" sz="2000" dirty="0" err="1">
                <a:effectLst/>
                <a:ea typeface="Times New Roman" panose="02020603050405020304" pitchFamily="18" charset="0"/>
              </a:rPr>
              <a:t>University</a:t>
            </a:r>
            <a:r>
              <a:rPr lang="tr-TR" sz="2000" dirty="0">
                <a:effectLst/>
                <a:ea typeface="Times New Roman" panose="02020603050405020304" pitchFamily="18" charset="0"/>
              </a:rPr>
              <a:t> </a:t>
            </a:r>
            <a:r>
              <a:rPr lang="tr-TR" sz="2000" dirty="0" err="1">
                <a:effectLst/>
                <a:ea typeface="Times New Roman" panose="02020603050405020304" pitchFamily="18" charset="0"/>
              </a:rPr>
              <a:t>Plovdiv</a:t>
            </a:r>
            <a:r>
              <a:rPr lang="tr-TR" sz="2000" dirty="0">
                <a:effectLst/>
                <a:ea typeface="Times New Roman" panose="02020603050405020304" pitchFamily="18" charset="0"/>
              </a:rPr>
              <a:t> (Bulgaristan)</a:t>
            </a:r>
            <a:endParaRPr lang="en-US" sz="2000" dirty="0">
              <a:effectLst/>
              <a:ea typeface="Times New Roman" panose="02020603050405020304" pitchFamily="18" charset="0"/>
            </a:endParaRPr>
          </a:p>
          <a:p>
            <a:pPr algn="just"/>
            <a:r>
              <a:rPr lang="tr-TR" sz="2000" dirty="0" err="1">
                <a:effectLst/>
                <a:ea typeface="Times New Roman" panose="02020603050405020304" pitchFamily="18" charset="0"/>
              </a:rPr>
              <a:t>Universite</a:t>
            </a:r>
            <a:r>
              <a:rPr lang="tr-TR" sz="2000" dirty="0">
                <a:effectLst/>
                <a:ea typeface="Times New Roman" panose="02020603050405020304" pitchFamily="18" charset="0"/>
              </a:rPr>
              <a:t> </a:t>
            </a:r>
            <a:r>
              <a:rPr lang="tr-TR" sz="2000" dirty="0" err="1">
                <a:effectLst/>
                <a:ea typeface="Times New Roman" panose="02020603050405020304" pitchFamily="18" charset="0"/>
              </a:rPr>
              <a:t>du</a:t>
            </a:r>
            <a:r>
              <a:rPr lang="tr-TR" sz="2000" dirty="0">
                <a:effectLst/>
                <a:ea typeface="Times New Roman" panose="02020603050405020304" pitchFamily="18" charset="0"/>
              </a:rPr>
              <a:t> </a:t>
            </a:r>
            <a:r>
              <a:rPr lang="tr-TR" sz="2000" dirty="0" err="1">
                <a:effectLst/>
                <a:ea typeface="Times New Roman" panose="02020603050405020304" pitchFamily="18" charset="0"/>
              </a:rPr>
              <a:t>Sud</a:t>
            </a:r>
            <a:r>
              <a:rPr lang="tr-TR" sz="2000" dirty="0">
                <a:effectLst/>
                <a:ea typeface="Times New Roman" panose="02020603050405020304" pitchFamily="18" charset="0"/>
              </a:rPr>
              <a:t> </a:t>
            </a:r>
            <a:r>
              <a:rPr lang="tr-TR" sz="2000" dirty="0" err="1">
                <a:effectLst/>
                <a:ea typeface="Times New Roman" panose="02020603050405020304" pitchFamily="18" charset="0"/>
              </a:rPr>
              <a:t>Toulon</a:t>
            </a:r>
            <a:r>
              <a:rPr lang="tr-TR" sz="2000" dirty="0">
                <a:effectLst/>
                <a:ea typeface="Times New Roman" panose="02020603050405020304" pitchFamily="18" charset="0"/>
              </a:rPr>
              <a:t>-Var (Fransa)</a:t>
            </a:r>
            <a:endParaRPr lang="en-US" sz="2000" dirty="0">
              <a:effectLst/>
              <a:ea typeface="Times New Roman" panose="02020603050405020304" pitchFamily="18" charset="0"/>
            </a:endParaRPr>
          </a:p>
          <a:p>
            <a:pPr algn="just"/>
            <a:r>
              <a:rPr lang="tr-TR" sz="2000" dirty="0" err="1">
                <a:effectLst/>
                <a:ea typeface="Times New Roman" panose="02020603050405020304" pitchFamily="18" charset="0"/>
              </a:rPr>
              <a:t>University</a:t>
            </a:r>
            <a:r>
              <a:rPr lang="tr-TR" sz="2000" dirty="0">
                <a:effectLst/>
                <a:ea typeface="Times New Roman" panose="02020603050405020304" pitchFamily="18" charset="0"/>
              </a:rPr>
              <a:t> of </a:t>
            </a:r>
            <a:r>
              <a:rPr lang="tr-TR" sz="2000" dirty="0" err="1">
                <a:effectLst/>
                <a:ea typeface="Times New Roman" panose="02020603050405020304" pitchFamily="18" charset="0"/>
              </a:rPr>
              <a:t>Zadar</a:t>
            </a:r>
            <a:r>
              <a:rPr lang="tr-TR" sz="2000" dirty="0">
                <a:effectLst/>
                <a:ea typeface="Times New Roman" panose="02020603050405020304" pitchFamily="18" charset="0"/>
              </a:rPr>
              <a:t> (Hırvatistan)</a:t>
            </a:r>
            <a:endParaRPr lang="en-US" sz="2000" dirty="0">
              <a:effectLst/>
              <a:ea typeface="Times New Roman" panose="02020603050405020304" pitchFamily="18" charset="0"/>
            </a:endParaRPr>
          </a:p>
          <a:p>
            <a:pPr algn="just"/>
            <a:r>
              <a:rPr lang="tr-TR" sz="2000" dirty="0" err="1">
                <a:effectLst/>
                <a:ea typeface="Times New Roman" panose="02020603050405020304" pitchFamily="18" charset="0"/>
              </a:rPr>
              <a:t>The</a:t>
            </a:r>
            <a:r>
              <a:rPr lang="tr-TR" sz="2000" dirty="0">
                <a:effectLst/>
                <a:ea typeface="Times New Roman" panose="02020603050405020304" pitchFamily="18" charset="0"/>
              </a:rPr>
              <a:t> </a:t>
            </a:r>
            <a:r>
              <a:rPr lang="tr-TR" sz="2000" dirty="0" err="1">
                <a:effectLst/>
                <a:ea typeface="Times New Roman" panose="02020603050405020304" pitchFamily="18" charset="0"/>
              </a:rPr>
              <a:t>University</a:t>
            </a:r>
            <a:r>
              <a:rPr lang="tr-TR" sz="2000" dirty="0">
                <a:effectLst/>
                <a:ea typeface="Times New Roman" panose="02020603050405020304" pitchFamily="18" charset="0"/>
              </a:rPr>
              <a:t> </a:t>
            </a:r>
            <a:r>
              <a:rPr lang="tr-TR" sz="2000" dirty="0" err="1">
                <a:effectLst/>
                <a:ea typeface="Times New Roman" panose="02020603050405020304" pitchFamily="18" charset="0"/>
              </a:rPr>
              <a:t>College</a:t>
            </a:r>
            <a:r>
              <a:rPr lang="tr-TR" sz="2000" dirty="0">
                <a:effectLst/>
                <a:ea typeface="Times New Roman" panose="02020603050405020304" pitchFamily="18" charset="0"/>
              </a:rPr>
              <a:t> of </a:t>
            </a:r>
            <a:r>
              <a:rPr lang="tr-TR" sz="2000" dirty="0" err="1">
                <a:effectLst/>
                <a:ea typeface="Times New Roman" panose="02020603050405020304" pitchFamily="18" charset="0"/>
              </a:rPr>
              <a:t>Economics</a:t>
            </a:r>
            <a:r>
              <a:rPr lang="tr-TR" sz="2000" dirty="0">
                <a:effectLst/>
                <a:ea typeface="Times New Roman" panose="02020603050405020304" pitchFamily="18" charset="0"/>
              </a:rPr>
              <a:t> </a:t>
            </a:r>
            <a:r>
              <a:rPr lang="tr-TR" sz="2000" dirty="0" err="1">
                <a:effectLst/>
                <a:ea typeface="Times New Roman" panose="02020603050405020304" pitchFamily="18" charset="0"/>
              </a:rPr>
              <a:t>and</a:t>
            </a:r>
            <a:r>
              <a:rPr lang="tr-TR" sz="2000" dirty="0">
                <a:effectLst/>
                <a:ea typeface="Times New Roman" panose="02020603050405020304" pitchFamily="18" charset="0"/>
              </a:rPr>
              <a:t> </a:t>
            </a:r>
            <a:r>
              <a:rPr lang="tr-TR" sz="2000" dirty="0" err="1">
                <a:effectLst/>
                <a:ea typeface="Times New Roman" panose="02020603050405020304" pitchFamily="18" charset="0"/>
              </a:rPr>
              <a:t>Culture</a:t>
            </a:r>
            <a:r>
              <a:rPr lang="tr-TR" sz="2000" dirty="0">
                <a:effectLst/>
                <a:ea typeface="Times New Roman" panose="02020603050405020304" pitchFamily="18" charset="0"/>
              </a:rPr>
              <a:t> (EKA) (Letonya)</a:t>
            </a:r>
            <a:endParaRPr lang="en-US" sz="2000" dirty="0">
              <a:effectLst/>
              <a:ea typeface="Times New Roman" panose="02020603050405020304" pitchFamily="18" charset="0"/>
            </a:endParaRPr>
          </a:p>
          <a:p>
            <a:pPr algn="just"/>
            <a:r>
              <a:rPr lang="tr-TR" sz="2000" dirty="0" err="1">
                <a:effectLst/>
                <a:ea typeface="Times New Roman" panose="02020603050405020304" pitchFamily="18" charset="0"/>
              </a:rPr>
              <a:t>Debreceni</a:t>
            </a:r>
            <a:r>
              <a:rPr lang="tr-TR" sz="2000" dirty="0">
                <a:effectLst/>
                <a:ea typeface="Times New Roman" panose="02020603050405020304" pitchFamily="18" charset="0"/>
              </a:rPr>
              <a:t> </a:t>
            </a:r>
            <a:r>
              <a:rPr lang="tr-TR" sz="2000" dirty="0" err="1">
                <a:effectLst/>
                <a:ea typeface="Times New Roman" panose="02020603050405020304" pitchFamily="18" charset="0"/>
              </a:rPr>
              <a:t>Egyetem</a:t>
            </a:r>
            <a:r>
              <a:rPr lang="tr-TR" sz="2000" dirty="0">
                <a:effectLst/>
                <a:ea typeface="Times New Roman" panose="02020603050405020304" pitchFamily="18" charset="0"/>
              </a:rPr>
              <a:t> (Macaristan)</a:t>
            </a:r>
            <a:endParaRPr lang="en-US" sz="2000" dirty="0">
              <a:effectLst/>
              <a:ea typeface="Times New Roman" panose="02020603050405020304" pitchFamily="18" charset="0"/>
            </a:endParaRPr>
          </a:p>
          <a:p>
            <a:pPr algn="just"/>
            <a:r>
              <a:rPr lang="tr-TR" sz="2000" dirty="0" err="1">
                <a:effectLst/>
                <a:ea typeface="Times New Roman" panose="02020603050405020304" pitchFamily="18" charset="0"/>
              </a:rPr>
              <a:t>Universidade</a:t>
            </a:r>
            <a:r>
              <a:rPr lang="tr-TR" sz="2000" dirty="0">
                <a:effectLst/>
                <a:ea typeface="Times New Roman" panose="02020603050405020304" pitchFamily="18" charset="0"/>
              </a:rPr>
              <a:t> </a:t>
            </a:r>
            <a:r>
              <a:rPr lang="tr-TR" sz="2000" dirty="0" err="1">
                <a:effectLst/>
                <a:ea typeface="Times New Roman" panose="02020603050405020304" pitchFamily="18" charset="0"/>
              </a:rPr>
              <a:t>Lusofona</a:t>
            </a:r>
            <a:r>
              <a:rPr lang="tr-TR" sz="2000" dirty="0">
                <a:effectLst/>
                <a:ea typeface="Times New Roman" panose="02020603050405020304" pitchFamily="18" charset="0"/>
              </a:rPr>
              <a:t> de </a:t>
            </a:r>
            <a:r>
              <a:rPr lang="tr-TR" sz="2000" dirty="0" err="1">
                <a:effectLst/>
                <a:ea typeface="Times New Roman" panose="02020603050405020304" pitchFamily="18" charset="0"/>
              </a:rPr>
              <a:t>Humanidades</a:t>
            </a:r>
            <a:r>
              <a:rPr lang="tr-TR" sz="2000" dirty="0">
                <a:effectLst/>
                <a:ea typeface="Times New Roman" panose="02020603050405020304" pitchFamily="18" charset="0"/>
              </a:rPr>
              <a:t> e </a:t>
            </a:r>
            <a:r>
              <a:rPr lang="tr-TR" sz="2000" dirty="0" err="1">
                <a:effectLst/>
                <a:ea typeface="Times New Roman" panose="02020603050405020304" pitchFamily="18" charset="0"/>
              </a:rPr>
              <a:t>Tecnologias</a:t>
            </a:r>
            <a:r>
              <a:rPr lang="tr-TR" sz="2000" dirty="0">
                <a:effectLst/>
                <a:ea typeface="Times New Roman" panose="02020603050405020304" pitchFamily="18" charset="0"/>
              </a:rPr>
              <a:t> (Portekiz)</a:t>
            </a:r>
            <a:endParaRPr lang="en-US" sz="2000" dirty="0">
              <a:effectLst/>
              <a:ea typeface="Times New Roman" panose="02020603050405020304" pitchFamily="18" charset="0"/>
            </a:endParaRPr>
          </a:p>
          <a:p>
            <a:pPr algn="just"/>
            <a:r>
              <a:rPr lang="tr-TR" sz="2000" dirty="0">
                <a:effectLst/>
                <a:ea typeface="Times New Roman" panose="02020603050405020304" pitchFamily="18" charset="0"/>
              </a:rPr>
              <a:t> “</a:t>
            </a:r>
            <a:r>
              <a:rPr lang="tr-TR" sz="2000" dirty="0" err="1">
                <a:effectLst/>
                <a:ea typeface="Times New Roman" panose="02020603050405020304" pitchFamily="18" charset="0"/>
              </a:rPr>
              <a:t>Alexandru</a:t>
            </a:r>
            <a:r>
              <a:rPr lang="tr-TR" sz="2000" dirty="0">
                <a:effectLst/>
                <a:ea typeface="Times New Roman" panose="02020603050405020304" pitchFamily="18" charset="0"/>
              </a:rPr>
              <a:t> </a:t>
            </a:r>
            <a:r>
              <a:rPr lang="tr-TR" sz="2000" dirty="0" err="1">
                <a:effectLst/>
                <a:ea typeface="Times New Roman" panose="02020603050405020304" pitchFamily="18" charset="0"/>
              </a:rPr>
              <a:t>Ioan</a:t>
            </a:r>
            <a:r>
              <a:rPr lang="tr-TR" sz="2000" dirty="0">
                <a:effectLst/>
                <a:ea typeface="Times New Roman" panose="02020603050405020304" pitchFamily="18" charset="0"/>
              </a:rPr>
              <a:t> </a:t>
            </a:r>
            <a:r>
              <a:rPr lang="tr-TR" sz="2000" dirty="0" err="1">
                <a:effectLst/>
                <a:ea typeface="Times New Roman" panose="02020603050405020304" pitchFamily="18" charset="0"/>
              </a:rPr>
              <a:t>Cuza</a:t>
            </a:r>
            <a:r>
              <a:rPr lang="tr-TR" sz="2000" dirty="0">
                <a:effectLst/>
                <a:ea typeface="Times New Roman" panose="02020603050405020304" pitchFamily="18" charset="0"/>
              </a:rPr>
              <a:t>” </a:t>
            </a:r>
            <a:r>
              <a:rPr lang="tr-TR" sz="2000" dirty="0" err="1">
                <a:effectLst/>
                <a:ea typeface="Times New Roman" panose="02020603050405020304" pitchFamily="18" charset="0"/>
              </a:rPr>
              <a:t>University</a:t>
            </a:r>
            <a:r>
              <a:rPr lang="tr-TR" sz="2000" dirty="0">
                <a:effectLst/>
                <a:ea typeface="Times New Roman" panose="02020603050405020304" pitchFamily="18" charset="0"/>
              </a:rPr>
              <a:t> of </a:t>
            </a:r>
            <a:r>
              <a:rPr lang="tr-TR" sz="2000" dirty="0" err="1">
                <a:effectLst/>
                <a:ea typeface="Times New Roman" panose="02020603050405020304" pitchFamily="18" charset="0"/>
              </a:rPr>
              <a:t>Iasi</a:t>
            </a:r>
            <a:r>
              <a:rPr lang="tr-TR" sz="2000" dirty="0">
                <a:effectLst/>
                <a:ea typeface="Times New Roman" panose="02020603050405020304" pitchFamily="18" charset="0"/>
              </a:rPr>
              <a:t> (Romanya)</a:t>
            </a:r>
            <a:endParaRPr lang="en-US" sz="2000" dirty="0">
              <a:effectLst/>
              <a:ea typeface="Times New Roman" panose="02020603050405020304" pitchFamily="18" charset="0"/>
            </a:endParaRPr>
          </a:p>
          <a:p>
            <a:pPr algn="just"/>
            <a:r>
              <a:rPr lang="tr-TR" sz="2000" dirty="0" err="1">
                <a:effectLst/>
                <a:ea typeface="Times New Roman" panose="02020603050405020304" pitchFamily="18" charset="0"/>
              </a:rPr>
              <a:t>University</a:t>
            </a:r>
            <a:r>
              <a:rPr lang="tr-TR" sz="2000" dirty="0">
                <a:effectLst/>
                <a:ea typeface="Times New Roman" panose="02020603050405020304" pitchFamily="18" charset="0"/>
              </a:rPr>
              <a:t> of </a:t>
            </a:r>
            <a:r>
              <a:rPr lang="tr-TR" sz="2000" dirty="0" err="1">
                <a:effectLst/>
                <a:ea typeface="Times New Roman" panose="02020603050405020304" pitchFamily="18" charset="0"/>
              </a:rPr>
              <a:t>Craiova</a:t>
            </a:r>
            <a:r>
              <a:rPr lang="tr-TR" sz="2000" dirty="0">
                <a:effectLst/>
                <a:ea typeface="Times New Roman" panose="02020603050405020304" pitchFamily="18" charset="0"/>
              </a:rPr>
              <a:t> (Romanya)</a:t>
            </a:r>
            <a:endParaRPr lang="en-US" sz="2000" dirty="0">
              <a:effectLst/>
              <a:ea typeface="Times New Roman" panose="02020603050405020304" pitchFamily="18" charset="0"/>
            </a:endParaRPr>
          </a:p>
          <a:p>
            <a:pPr algn="just"/>
            <a:r>
              <a:rPr lang="tr-TR" sz="2000" dirty="0">
                <a:effectLst/>
                <a:ea typeface="Times New Roman" panose="02020603050405020304" pitchFamily="18" charset="0"/>
              </a:rPr>
              <a:t>"</a:t>
            </a:r>
            <a:r>
              <a:rPr lang="tr-TR" sz="2000" dirty="0" err="1">
                <a:effectLst/>
                <a:ea typeface="Times New Roman" panose="02020603050405020304" pitchFamily="18" charset="0"/>
              </a:rPr>
              <a:t>Andrei</a:t>
            </a:r>
            <a:r>
              <a:rPr lang="tr-TR" sz="2000" dirty="0">
                <a:effectLst/>
                <a:ea typeface="Times New Roman" panose="02020603050405020304" pitchFamily="18" charset="0"/>
              </a:rPr>
              <a:t> Saguna" </a:t>
            </a:r>
            <a:r>
              <a:rPr lang="tr-TR" sz="2000" dirty="0" err="1">
                <a:effectLst/>
                <a:ea typeface="Times New Roman" panose="02020603050405020304" pitchFamily="18" charset="0"/>
              </a:rPr>
              <a:t>University</a:t>
            </a:r>
            <a:r>
              <a:rPr lang="tr-TR" sz="2000" dirty="0">
                <a:effectLst/>
                <a:ea typeface="Times New Roman" panose="02020603050405020304" pitchFamily="18" charset="0"/>
              </a:rPr>
              <a:t> (Romanya)</a:t>
            </a:r>
            <a:endParaRPr lang="en-US" sz="2000" dirty="0">
              <a:effectLst/>
              <a:ea typeface="Times New Roman" panose="02020603050405020304" pitchFamily="18" charset="0"/>
            </a:endParaRPr>
          </a:p>
          <a:p>
            <a:pPr algn="just"/>
            <a:r>
              <a:rPr lang="tr-TR" sz="2000" dirty="0" err="1">
                <a:effectLst/>
                <a:ea typeface="Times New Roman" panose="02020603050405020304" pitchFamily="18" charset="0"/>
              </a:rPr>
              <a:t>University</a:t>
            </a:r>
            <a:r>
              <a:rPr lang="tr-TR" sz="2000" dirty="0">
                <a:effectLst/>
                <a:ea typeface="Times New Roman" panose="02020603050405020304" pitchFamily="18" charset="0"/>
              </a:rPr>
              <a:t> of </a:t>
            </a:r>
            <a:r>
              <a:rPr lang="tr-TR" sz="2000" dirty="0" err="1">
                <a:effectLst/>
                <a:ea typeface="Times New Roman" panose="02020603050405020304" pitchFamily="18" charset="0"/>
              </a:rPr>
              <a:t>Piraeus</a:t>
            </a:r>
            <a:r>
              <a:rPr lang="tr-TR" sz="2000" dirty="0">
                <a:effectLst/>
                <a:ea typeface="Times New Roman" panose="02020603050405020304" pitchFamily="18" charset="0"/>
              </a:rPr>
              <a:t> (Yunanistan)</a:t>
            </a:r>
            <a:endParaRPr lang="en-US" sz="2000" dirty="0">
              <a:effectLst/>
              <a:ea typeface="Times New Roman" panose="02020603050405020304" pitchFamily="18" charset="0"/>
            </a:endParaRPr>
          </a:p>
          <a:p>
            <a:pPr algn="just"/>
            <a:r>
              <a:rPr lang="tr-TR" sz="2000" dirty="0" err="1">
                <a:effectLst/>
                <a:ea typeface="Times New Roman" panose="02020603050405020304" pitchFamily="18" charset="0"/>
              </a:rPr>
              <a:t>Democritus</a:t>
            </a:r>
            <a:r>
              <a:rPr lang="tr-TR" sz="2000" dirty="0">
                <a:effectLst/>
                <a:ea typeface="Times New Roman" panose="02020603050405020304" pitchFamily="18" charset="0"/>
              </a:rPr>
              <a:t> </a:t>
            </a:r>
            <a:r>
              <a:rPr lang="tr-TR" sz="2000" dirty="0" err="1">
                <a:effectLst/>
                <a:ea typeface="Times New Roman" panose="02020603050405020304" pitchFamily="18" charset="0"/>
              </a:rPr>
              <a:t>University</a:t>
            </a:r>
            <a:r>
              <a:rPr lang="tr-TR" sz="2000" dirty="0">
                <a:effectLst/>
                <a:ea typeface="Times New Roman" panose="02020603050405020304" pitchFamily="18" charset="0"/>
              </a:rPr>
              <a:t> of </a:t>
            </a:r>
            <a:r>
              <a:rPr lang="tr-TR" sz="2000" dirty="0" err="1">
                <a:effectLst/>
                <a:ea typeface="Times New Roman" panose="02020603050405020304" pitchFamily="18" charset="0"/>
              </a:rPr>
              <a:t>Thrace</a:t>
            </a:r>
            <a:r>
              <a:rPr lang="tr-TR" sz="2000" dirty="0">
                <a:effectLst/>
                <a:ea typeface="Times New Roman" panose="02020603050405020304" pitchFamily="18" charset="0"/>
              </a:rPr>
              <a:t> (Yunanistan)</a:t>
            </a:r>
            <a:endParaRPr lang="en-US" sz="2000" dirty="0">
              <a:effectLs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15</a:t>
            </a:fld>
            <a:endParaRPr lang="tr-TR"/>
          </a:p>
        </p:txBody>
      </p:sp>
      <p:pic>
        <p:nvPicPr>
          <p:cNvPr id="16"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18" name="Dikdörtgen 17">
            <a:extLst>
              <a:ext uri="{FF2B5EF4-FFF2-40B4-BE49-F238E27FC236}">
                <a16:creationId xmlns:a16="http://schemas.microsoft.com/office/drawing/2014/main" id="{EBCBF226-B328-86D5-1060-CDF1A5242392}"/>
              </a:ext>
            </a:extLst>
          </p:cNvPr>
          <p:cNvSpPr/>
          <p:nvPr/>
        </p:nvSpPr>
        <p:spPr>
          <a:xfrm>
            <a:off x="454441" y="761652"/>
            <a:ext cx="4588898" cy="438152"/>
          </a:xfrm>
          <a:prstGeom prst="rect">
            <a:avLst/>
          </a:prstGeom>
          <a:gradFill flip="none" rotWithShape="1">
            <a:gsLst>
              <a:gs pos="0">
                <a:schemeClr val="bg1">
                  <a:shade val="30000"/>
                  <a:satMod val="115000"/>
                </a:schemeClr>
              </a:gs>
              <a:gs pos="0">
                <a:schemeClr val="bg1">
                  <a:shade val="67500"/>
                  <a:satMod val="115000"/>
                </a:schemeClr>
              </a:gs>
              <a:gs pos="68000">
                <a:srgbClr val="F2F2F2"/>
              </a:gs>
              <a:gs pos="77000">
                <a:srgbClr val="F4F4F4"/>
              </a:gs>
              <a:gs pos="95000">
                <a:srgbClr val="FBFBFB"/>
              </a:gs>
              <a:gs pos="100000">
                <a:schemeClr val="bg1">
                  <a:shade val="100000"/>
                  <a:satMod val="115000"/>
                </a:schemeClr>
              </a:gs>
            </a:gsLst>
            <a:lin ang="0" scaled="1"/>
            <a:tileRect/>
          </a:gra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5250" tIns="24194" rIns="95250" bIns="24194" numCol="1" spcCol="0" rtlCol="0" fromWordArt="0" anchor="ctr" anchorCtr="0" forceAA="0" compatLnSpc="1">
            <a:prstTxWarp prst="textNoShape">
              <a:avLst/>
            </a:prstTxWarp>
            <a:noAutofit/>
          </a:bodyPr>
          <a:lstStyle/>
          <a:p>
            <a:pPr indent="472139" defTabSz="247014">
              <a:tabLst>
                <a:tab pos="995525" algn="l"/>
                <a:tab pos="1046771" algn="l"/>
              </a:tabLst>
            </a:pPr>
            <a:r>
              <a:rPr lang="tr-TR" sz="2000" b="1" spc="132" dirty="0">
                <a:solidFill>
                  <a:srgbClr val="003366"/>
                </a:solidFill>
              </a:rPr>
              <a:t>Öğrenci Değişim Programları</a:t>
            </a:r>
            <a:endParaRPr lang="tr-TR" sz="2000" spc="132" dirty="0">
              <a:solidFill>
                <a:srgbClr val="6666FF"/>
              </a:solidFill>
            </a:endParaRPr>
          </a:p>
        </p:txBody>
      </p:sp>
    </p:spTree>
    <p:extLst>
      <p:ext uri="{BB962C8B-B14F-4D97-AF65-F5344CB8AC3E}">
        <p14:creationId xmlns:p14="http://schemas.microsoft.com/office/powerpoint/2010/main" val="3886250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alpha val="40000"/>
          </a:srgbClr>
        </a:solidFill>
        <a:effectLst/>
      </p:bgPr>
    </p:bg>
    <p:spTree>
      <p:nvGrpSpPr>
        <p:cNvPr id="1" name=""/>
        <p:cNvGrpSpPr/>
        <p:nvPr/>
      </p:nvGrpSpPr>
      <p:grpSpPr>
        <a:xfrm>
          <a:off x="0" y="0"/>
          <a:ext cx="0" cy="0"/>
          <a:chOff x="0" y="0"/>
          <a:chExt cx="0" cy="0"/>
        </a:xfrm>
      </p:grpSpPr>
      <p:sp>
        <p:nvSpPr>
          <p:cNvPr id="5" name="8 Dikdörtgen"/>
          <p:cNvSpPr txBox="1">
            <a:spLocks/>
          </p:cNvSpPr>
          <p:nvPr/>
        </p:nvSpPr>
        <p:spPr>
          <a:xfrm>
            <a:off x="532102" y="764704"/>
            <a:ext cx="8064896" cy="5232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Font typeface="Arial" panose="020B0604020202020204" pitchFamily="34" charset="0"/>
              <a:buNone/>
              <a:defRPr/>
            </a:pPr>
            <a:r>
              <a:rPr lang="tr-TR" sz="2800" b="1" dirty="0">
                <a:solidFill>
                  <a:srgbClr val="24397C"/>
                </a:solidFill>
                <a:latin typeface="+mj-lt"/>
                <a:cs typeface="Arial" panose="020B0604020202020204" pitchFamily="34" charset="0"/>
              </a:rPr>
              <a:t>İktisat Bölümü Genel Bilgiler</a:t>
            </a:r>
          </a:p>
        </p:txBody>
      </p:sp>
      <p:pic>
        <p:nvPicPr>
          <p:cNvPr id="7" name="Picture 2" descr="C:\Users\asus\Desktop\log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2</a:t>
            </a:fld>
            <a:endParaRPr lang="tr-TR"/>
          </a:p>
        </p:txBody>
      </p:sp>
      <p:sp>
        <p:nvSpPr>
          <p:cNvPr id="8" name="Dikdörtgen 7">
            <a:extLst>
              <a:ext uri="{FF2B5EF4-FFF2-40B4-BE49-F238E27FC236}">
                <a16:creationId xmlns:a16="http://schemas.microsoft.com/office/drawing/2014/main" id="{EC95BDA0-6C03-9242-31FB-A72DC2AAFF4C}"/>
              </a:ext>
            </a:extLst>
          </p:cNvPr>
          <p:cNvSpPr/>
          <p:nvPr/>
        </p:nvSpPr>
        <p:spPr>
          <a:xfrm>
            <a:off x="532102" y="1637674"/>
            <a:ext cx="8154698" cy="4516621"/>
          </a:xfrm>
          <a:prstGeom prst="rect">
            <a:avLst/>
          </a:prstGeom>
        </p:spPr>
        <p:txBody>
          <a:bodyPr wrap="square">
            <a:spAutoFit/>
          </a:bodyPr>
          <a:lstStyle/>
          <a:p>
            <a:pPr marL="95772" indent="-95772">
              <a:spcBef>
                <a:spcPts val="635"/>
              </a:spcBef>
              <a:spcAft>
                <a:spcPts val="635"/>
              </a:spcAft>
              <a:buClr>
                <a:srgbClr val="6666FF"/>
              </a:buClr>
            </a:pPr>
            <a:r>
              <a:rPr lang="tr-TR" sz="2000" b="1" dirty="0">
                <a:solidFill>
                  <a:schemeClr val="tx2"/>
                </a:solidFill>
              </a:rPr>
              <a:t>Bölümümüzün Misyon &amp; Vizyonu;</a:t>
            </a:r>
            <a:r>
              <a:rPr lang="tr-TR" sz="2000" b="1" dirty="0">
                <a:solidFill>
                  <a:schemeClr val="bg1">
                    <a:lumMod val="65000"/>
                  </a:schemeClr>
                </a:solidFill>
              </a:rPr>
              <a:t> </a:t>
            </a:r>
          </a:p>
          <a:p>
            <a:pPr marL="439344" indent="-342900">
              <a:spcBef>
                <a:spcPts val="318"/>
              </a:spcBef>
              <a:spcAft>
                <a:spcPts val="318"/>
              </a:spcAft>
              <a:buClr>
                <a:srgbClr val="336699"/>
              </a:buClr>
              <a:buFont typeface="Arial" panose="020B0604020202020204" pitchFamily="34" charset="0"/>
              <a:buChar char="•"/>
            </a:pPr>
            <a:r>
              <a:rPr lang="tr-TR" sz="2000" dirty="0"/>
              <a:t>iktisadi meseleleri objektif ve bilimsel bir yöntemle ele alıp akademik kriterler çerçevesinde ekonomiyi okuyabilme ve alternatif fikirler üretebilme becerisine sahip, </a:t>
            </a:r>
          </a:p>
          <a:p>
            <a:pPr marL="439344" indent="-342900">
              <a:spcBef>
                <a:spcPts val="318"/>
              </a:spcBef>
              <a:spcAft>
                <a:spcPts val="318"/>
              </a:spcAft>
              <a:buClr>
                <a:srgbClr val="336699"/>
              </a:buClr>
              <a:buFont typeface="Arial" panose="020B0604020202020204" pitchFamily="34" charset="0"/>
              <a:buChar char="•"/>
            </a:pPr>
            <a:r>
              <a:rPr lang="tr-TR" sz="2000" dirty="0"/>
              <a:t>yaratıcı, bilimsel donanımı ile kendine güvenen, piyasada kolay iş bulabilecek şekilde teoriyi pratiğe dökebilen, </a:t>
            </a:r>
          </a:p>
          <a:p>
            <a:pPr marL="439344" indent="-342900">
              <a:spcBef>
                <a:spcPts val="318"/>
              </a:spcBef>
              <a:spcAft>
                <a:spcPts val="318"/>
              </a:spcAft>
              <a:buClr>
                <a:srgbClr val="336699"/>
              </a:buClr>
              <a:buFont typeface="Arial" panose="020B0604020202020204" pitchFamily="34" charset="0"/>
              <a:buChar char="•"/>
            </a:pPr>
            <a:r>
              <a:rPr lang="tr-TR" sz="2000" dirty="0"/>
              <a:t>sosyal piyasa ekonomisi yaklaşımını merkeze alan, </a:t>
            </a:r>
          </a:p>
          <a:p>
            <a:pPr marL="439344" indent="-342900">
              <a:spcBef>
                <a:spcPts val="318"/>
              </a:spcBef>
              <a:spcAft>
                <a:spcPts val="318"/>
              </a:spcAft>
              <a:buClr>
                <a:srgbClr val="336699"/>
              </a:buClr>
              <a:buFont typeface="Arial" panose="020B0604020202020204" pitchFamily="34" charset="0"/>
              <a:buChar char="•"/>
            </a:pPr>
            <a:r>
              <a:rPr lang="tr-TR" sz="2000" dirty="0"/>
              <a:t>kamu ve özel kesime ait her türlü teori ile bu teorilerin uygulanmasında ihtiyaç duydukları araçları en iyi şekilde kullanmayı bilen iktisatçılar yetiştirmektir.   </a:t>
            </a:r>
          </a:p>
          <a:p>
            <a:pPr marL="439344" indent="-342900">
              <a:spcBef>
                <a:spcPts val="318"/>
              </a:spcBef>
              <a:spcAft>
                <a:spcPts val="318"/>
              </a:spcAft>
              <a:buClr>
                <a:srgbClr val="336699"/>
              </a:buClr>
              <a:buFont typeface="Arial" panose="020B0604020202020204" pitchFamily="34" charset="0"/>
              <a:buChar char="•"/>
            </a:pPr>
            <a:r>
              <a:rPr lang="tr-TR" sz="2000" dirty="0"/>
              <a:t>Bütün bu bilimsel hazırlığa ek olarak çevresine duyarlı, sosyal beceri sahibi ve topluma örnek bireyler olarak yetişmesi bilimsel amaçlar kadar üzerinde durulan hususlardır.</a:t>
            </a:r>
          </a:p>
        </p:txBody>
      </p:sp>
    </p:spTree>
    <p:extLst>
      <p:ext uri="{BB962C8B-B14F-4D97-AF65-F5344CB8AC3E}">
        <p14:creationId xmlns:p14="http://schemas.microsoft.com/office/powerpoint/2010/main" val="13548141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alpha val="40000"/>
          </a:srgbClr>
        </a:solidFill>
        <a:effectLst/>
      </p:bgPr>
    </p:bg>
    <p:spTree>
      <p:nvGrpSpPr>
        <p:cNvPr id="1" name=""/>
        <p:cNvGrpSpPr/>
        <p:nvPr/>
      </p:nvGrpSpPr>
      <p:grpSpPr>
        <a:xfrm>
          <a:off x="0" y="0"/>
          <a:ext cx="0" cy="0"/>
          <a:chOff x="0" y="0"/>
          <a:chExt cx="0" cy="0"/>
        </a:xfrm>
      </p:grpSpPr>
      <p:pic>
        <p:nvPicPr>
          <p:cNvPr id="7" name="Picture 2" descr="C:\Users\asus\Desktop\log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3</a:t>
            </a:fld>
            <a:endParaRPr lang="tr-TR"/>
          </a:p>
        </p:txBody>
      </p:sp>
      <p:sp>
        <p:nvSpPr>
          <p:cNvPr id="8" name="Dikdörtgen 7">
            <a:extLst>
              <a:ext uri="{FF2B5EF4-FFF2-40B4-BE49-F238E27FC236}">
                <a16:creationId xmlns:a16="http://schemas.microsoft.com/office/drawing/2014/main" id="{EC95BDA0-6C03-9242-31FB-A72DC2AAFF4C}"/>
              </a:ext>
            </a:extLst>
          </p:cNvPr>
          <p:cNvSpPr/>
          <p:nvPr/>
        </p:nvSpPr>
        <p:spPr>
          <a:xfrm>
            <a:off x="532102" y="1140924"/>
            <a:ext cx="8154698" cy="5363007"/>
          </a:xfrm>
          <a:prstGeom prst="rect">
            <a:avLst/>
          </a:prstGeom>
        </p:spPr>
        <p:txBody>
          <a:bodyPr wrap="square">
            <a:spAutoFit/>
          </a:bodyPr>
          <a:lstStyle/>
          <a:p>
            <a:pPr marL="95772" indent="-95772">
              <a:spcBef>
                <a:spcPts val="635"/>
              </a:spcBef>
              <a:spcAft>
                <a:spcPts val="635"/>
              </a:spcAft>
              <a:buClr>
                <a:srgbClr val="6666FF"/>
              </a:buClr>
            </a:pPr>
            <a:r>
              <a:rPr lang="tr-TR" sz="2000" b="1" dirty="0">
                <a:solidFill>
                  <a:schemeClr val="tx2"/>
                </a:solidFill>
              </a:rPr>
              <a:t>İş Olanakları;</a:t>
            </a:r>
            <a:r>
              <a:rPr lang="tr-TR" sz="2000" b="1" dirty="0">
                <a:solidFill>
                  <a:schemeClr val="bg1">
                    <a:lumMod val="65000"/>
                  </a:schemeClr>
                </a:solidFill>
              </a:rPr>
              <a:t> </a:t>
            </a:r>
          </a:p>
          <a:p>
            <a:pPr marL="439344" indent="-342900">
              <a:spcBef>
                <a:spcPts val="318"/>
              </a:spcBef>
              <a:spcAft>
                <a:spcPts val="318"/>
              </a:spcAft>
              <a:buClr>
                <a:srgbClr val="336699"/>
              </a:buClr>
              <a:buFont typeface="Arial" panose="020B0604020202020204" pitchFamily="34" charset="0"/>
              <a:buChar char="•"/>
            </a:pPr>
            <a:r>
              <a:rPr lang="tr-TR" sz="2000" dirty="0"/>
              <a:t>Bölümümüz mezunları kamu ve özel kesimde iktisat ile ilgili çeşitli pozisyonlarda akademisyen, araştırmacı ve analist olarak istihdam edilebilmektedir. </a:t>
            </a:r>
          </a:p>
          <a:p>
            <a:pPr marL="439344" indent="-342900">
              <a:spcBef>
                <a:spcPts val="318"/>
              </a:spcBef>
              <a:spcAft>
                <a:spcPts val="318"/>
              </a:spcAft>
              <a:buClr>
                <a:srgbClr val="336699"/>
              </a:buClr>
              <a:buFont typeface="Arial" panose="020B0604020202020204" pitchFamily="34" charset="0"/>
              <a:buChar char="•"/>
            </a:pPr>
            <a:r>
              <a:rPr lang="tr-TR" sz="2000" dirty="0"/>
              <a:t>Öğrencilerimiz teorik ve pratik olarak en yetkin donanımla piyasaya çıktıklarında iş bulmakta zorlanmamakta ve aynı zamanda kamu kesiminin açtığı sınavlara uygun ders programımız ile istedikleri başarıyı yakalamaktadırlar.</a:t>
            </a:r>
          </a:p>
          <a:p>
            <a:pPr marL="439344" indent="-342900">
              <a:spcBef>
                <a:spcPts val="318"/>
              </a:spcBef>
              <a:spcAft>
                <a:spcPts val="318"/>
              </a:spcAft>
              <a:buClr>
                <a:srgbClr val="336699"/>
              </a:buClr>
              <a:buFont typeface="Arial" panose="020B0604020202020204" pitchFamily="34" charset="0"/>
              <a:buChar char="•"/>
            </a:pPr>
            <a:r>
              <a:rPr lang="tr-TR" sz="2000" dirty="0"/>
              <a:t>Mezunlarımız, özellikle son yıllarda finans sektöründeki gelişmeler nedeniyle ağırlıklı olarak bu kurumlarda çalışmayı tercih etmektedirler.</a:t>
            </a:r>
          </a:p>
          <a:p>
            <a:pPr marL="439344" indent="-342900">
              <a:spcBef>
                <a:spcPts val="318"/>
              </a:spcBef>
              <a:spcAft>
                <a:spcPts val="318"/>
              </a:spcAft>
              <a:buClr>
                <a:srgbClr val="336699"/>
              </a:buClr>
              <a:buFont typeface="Arial" panose="020B0604020202020204" pitchFamily="34" charset="0"/>
              <a:buChar char="•"/>
            </a:pPr>
            <a:r>
              <a:rPr lang="tr-TR" sz="2000" dirty="0"/>
              <a:t>Ayrıca, iktisat bölümü mezunları, T.C. Merkez Bankası, Dış Ticaret Müsteşarlığı, Hazine Müsteşarlığı, Devlet Planlama Teşkilatı, Sermaye Piyasası Kurumu, Rekabet Kurumu, İstanbul Menkul Kıymetler Borsası, Bankalar, Finans Kuruluşları, Denetim Kurumları, Özel Firmaların Pazarlama ve Satış Departmanları gibi kurum, kuruluş ve şirket bölümlerinde iş bulabilme olanakları bulunmaktadır.</a:t>
            </a:r>
          </a:p>
        </p:txBody>
      </p:sp>
    </p:spTree>
    <p:extLst>
      <p:ext uri="{BB962C8B-B14F-4D97-AF65-F5344CB8AC3E}">
        <p14:creationId xmlns:p14="http://schemas.microsoft.com/office/powerpoint/2010/main" val="466987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kış Çizelgesi: Öteki İşlem 2">
            <a:extLst>
              <a:ext uri="{FF2B5EF4-FFF2-40B4-BE49-F238E27FC236}">
                <a16:creationId xmlns:a16="http://schemas.microsoft.com/office/drawing/2014/main" id="{BC8CE8A2-424A-9376-62EC-90300B25389F}"/>
              </a:ext>
            </a:extLst>
          </p:cNvPr>
          <p:cNvSpPr/>
          <p:nvPr/>
        </p:nvSpPr>
        <p:spPr>
          <a:xfrm>
            <a:off x="4427538" y="2314575"/>
            <a:ext cx="4392612" cy="2770188"/>
          </a:xfrm>
          <a:prstGeom prst="flowChartAlternateProcess">
            <a:avLst/>
          </a:prstGeom>
          <a:solidFill>
            <a:schemeClr val="accent1">
              <a:lumMod val="40000"/>
              <a:lumOff val="60000"/>
              <a:alpha val="85000"/>
            </a:schemeClr>
          </a:solidFill>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tr-TR">
              <a:blipFill>
                <a:blip r:embed="rId3"/>
                <a:tile tx="0" ty="0" sx="100000" sy="100000" flip="none" algn="tl"/>
              </a:blipFill>
            </a:endParaRPr>
          </a:p>
        </p:txBody>
      </p:sp>
      <p:sp>
        <p:nvSpPr>
          <p:cNvPr id="5123" name="Slide Number Placeholder 4">
            <a:extLst>
              <a:ext uri="{FF2B5EF4-FFF2-40B4-BE49-F238E27FC236}">
                <a16:creationId xmlns:a16="http://schemas.microsoft.com/office/drawing/2014/main" id="{B3EEFBB7-43A6-CC8F-7307-8B4F30A49E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FDF6D97C-1661-4D31-AC36-987EAF8EB84B}" type="slidenum">
              <a:rPr lang="tr-TR" altLang="tr-TR" sz="1200">
                <a:solidFill>
                  <a:srgbClr val="898989"/>
                </a:solidFill>
                <a:ea typeface="MS PGothic" panose="020B0600070205080204" pitchFamily="34" charset="-128"/>
              </a:rPr>
              <a:pPr>
                <a:lnSpc>
                  <a:spcPct val="100000"/>
                </a:lnSpc>
                <a:spcBef>
                  <a:spcPct val="0"/>
                </a:spcBef>
                <a:buFontTx/>
                <a:buNone/>
              </a:pPr>
              <a:t>4</a:t>
            </a:fld>
            <a:endParaRPr lang="tr-TR" altLang="tr-TR" sz="1200">
              <a:solidFill>
                <a:srgbClr val="898989"/>
              </a:solidFill>
              <a:ea typeface="MS PGothic" panose="020B0600070205080204" pitchFamily="34" charset="-128"/>
            </a:endParaRPr>
          </a:p>
        </p:txBody>
      </p:sp>
      <p:sp>
        <p:nvSpPr>
          <p:cNvPr id="5124" name="Metin kutusu 2">
            <a:extLst>
              <a:ext uri="{FF2B5EF4-FFF2-40B4-BE49-F238E27FC236}">
                <a16:creationId xmlns:a16="http://schemas.microsoft.com/office/drawing/2014/main" id="{9E6F34A1-FB29-C7D2-85FF-FA7E75DAB33C}"/>
              </a:ext>
            </a:extLst>
          </p:cNvPr>
          <p:cNvSpPr txBox="1">
            <a:spLocks noChangeArrowheads="1"/>
          </p:cNvSpPr>
          <p:nvPr/>
        </p:nvSpPr>
        <p:spPr bwMode="auto">
          <a:xfrm>
            <a:off x="4572000" y="2730500"/>
            <a:ext cx="39941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pPr>
            <a:r>
              <a:rPr lang="tr-TR" altLang="tr-TR" sz="2400" b="1" dirty="0">
                <a:latin typeface="Times New Roman" panose="02020603050405020304" pitchFamily="18" charset="0"/>
                <a:ea typeface="MS PGothic" panose="020B0600070205080204" pitchFamily="34" charset="-128"/>
                <a:cs typeface="Times New Roman" panose="02020603050405020304" pitchFamily="18" charset="0"/>
              </a:rPr>
              <a:t>2 Profesör</a:t>
            </a:r>
          </a:p>
          <a:p>
            <a:pPr algn="just" eaLnBrk="1" hangingPunct="1">
              <a:lnSpc>
                <a:spcPct val="100000"/>
              </a:lnSpc>
              <a:spcBef>
                <a:spcPct val="0"/>
              </a:spcBef>
            </a:pPr>
            <a:r>
              <a:rPr lang="tr-TR" altLang="tr-TR" sz="2400" b="1" dirty="0">
                <a:latin typeface="Times New Roman" panose="02020603050405020304" pitchFamily="18" charset="0"/>
                <a:ea typeface="MS PGothic" panose="020B0600070205080204" pitchFamily="34" charset="-128"/>
                <a:cs typeface="Times New Roman" panose="02020603050405020304" pitchFamily="18" charset="0"/>
              </a:rPr>
              <a:t>7 Doçent </a:t>
            </a:r>
          </a:p>
          <a:p>
            <a:pPr algn="just" eaLnBrk="1" hangingPunct="1">
              <a:lnSpc>
                <a:spcPct val="100000"/>
              </a:lnSpc>
              <a:spcBef>
                <a:spcPct val="0"/>
              </a:spcBef>
            </a:pPr>
            <a:r>
              <a:rPr lang="tr-TR" altLang="tr-TR" sz="2400" b="1" dirty="0">
                <a:latin typeface="Times New Roman" panose="02020603050405020304" pitchFamily="18" charset="0"/>
                <a:ea typeface="MS PGothic" panose="020B0600070205080204" pitchFamily="34" charset="-128"/>
                <a:cs typeface="Times New Roman" panose="02020603050405020304" pitchFamily="18" charset="0"/>
              </a:rPr>
              <a:t>8 Dr. Öğr. Üyesi </a:t>
            </a:r>
          </a:p>
          <a:p>
            <a:pPr algn="just" eaLnBrk="1" hangingPunct="1">
              <a:lnSpc>
                <a:spcPct val="100000"/>
              </a:lnSpc>
              <a:spcBef>
                <a:spcPct val="0"/>
              </a:spcBef>
            </a:pPr>
            <a:r>
              <a:rPr lang="tr-TR" altLang="tr-TR" sz="2400" b="1" dirty="0">
                <a:latin typeface="Times New Roman" panose="02020603050405020304" pitchFamily="18" charset="0"/>
                <a:ea typeface="MS PGothic" panose="020B0600070205080204" pitchFamily="34" charset="-128"/>
                <a:cs typeface="Times New Roman" panose="02020603050405020304" pitchFamily="18" charset="0"/>
              </a:rPr>
              <a:t>2 Arş. Gör. Doktor </a:t>
            </a:r>
          </a:p>
          <a:p>
            <a:pPr algn="just" eaLnBrk="1" hangingPunct="1">
              <a:lnSpc>
                <a:spcPct val="100000"/>
              </a:lnSpc>
              <a:spcBef>
                <a:spcPct val="0"/>
              </a:spcBef>
            </a:pPr>
            <a:r>
              <a:rPr lang="tr-TR" altLang="tr-TR" sz="2400" b="1" dirty="0">
                <a:latin typeface="Times New Roman" panose="02020603050405020304" pitchFamily="18" charset="0"/>
                <a:ea typeface="MS PGothic" panose="020B0600070205080204" pitchFamily="34" charset="-128"/>
                <a:cs typeface="Times New Roman" panose="02020603050405020304" pitchFamily="18" charset="0"/>
              </a:rPr>
              <a:t>4 Araştırma Görevlisi</a:t>
            </a:r>
            <a:r>
              <a:rPr lang="tr-TR" altLang="tr-TR" sz="2400" b="1" dirty="0">
                <a:latin typeface="Arial" panose="020B0604020202020204" pitchFamily="34" charset="0"/>
                <a:ea typeface="MS PGothic" panose="020B0600070205080204" pitchFamily="34" charset="-128"/>
                <a:cs typeface="Arial" panose="020B0604020202020204" pitchFamily="34" charset="0"/>
              </a:rPr>
              <a:t> </a:t>
            </a:r>
          </a:p>
        </p:txBody>
      </p:sp>
      <p:sp>
        <p:nvSpPr>
          <p:cNvPr id="5125" name="Unvan 1">
            <a:extLst>
              <a:ext uri="{FF2B5EF4-FFF2-40B4-BE49-F238E27FC236}">
                <a16:creationId xmlns:a16="http://schemas.microsoft.com/office/drawing/2014/main" id="{C6CE3BA0-E9AE-51B9-CAC1-054BE43B6886}"/>
              </a:ext>
            </a:extLst>
          </p:cNvPr>
          <p:cNvSpPr txBox="1">
            <a:spLocks/>
          </p:cNvSpPr>
          <p:nvPr/>
        </p:nvSpPr>
        <p:spPr bwMode="auto">
          <a:xfrm>
            <a:off x="684213" y="404813"/>
            <a:ext cx="76739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br>
              <a:rPr lang="tr-TR" altLang="tr-TR" sz="2600" b="1" dirty="0">
                <a:solidFill>
                  <a:srgbClr val="0070C0"/>
                </a:solidFill>
                <a:latin typeface="Arial" panose="020B0604020202020204" pitchFamily="34" charset="0"/>
                <a:ea typeface="MS PGothic" panose="020B0600070205080204" pitchFamily="34" charset="-128"/>
                <a:cs typeface="Arial" panose="020B0604020202020204" pitchFamily="34" charset="0"/>
              </a:rPr>
            </a:br>
            <a:endParaRPr lang="tr-TR" altLang="tr-TR" sz="2600" b="1" dirty="0">
              <a:solidFill>
                <a:srgbClr val="0070C0"/>
              </a:solidFill>
              <a:latin typeface="Arial" panose="020B0604020202020204" pitchFamily="34" charset="0"/>
              <a:ea typeface="MS PGothic" panose="020B0600070205080204" pitchFamily="34" charset="-128"/>
              <a:cs typeface="Arial" panose="020B0604020202020204" pitchFamily="34" charset="0"/>
            </a:endParaRPr>
          </a:p>
          <a:p>
            <a:pPr algn="ctr" eaLnBrk="1" hangingPunct="1">
              <a:lnSpc>
                <a:spcPct val="100000"/>
              </a:lnSpc>
              <a:spcBef>
                <a:spcPct val="0"/>
              </a:spcBef>
              <a:buFontTx/>
              <a:buNone/>
            </a:pPr>
            <a:r>
              <a:rPr lang="tr-TR" altLang="tr-TR" sz="2600" b="1" dirty="0">
                <a:solidFill>
                  <a:srgbClr val="0070C0"/>
                </a:solidFill>
                <a:latin typeface="Times New Roman" panose="02020603050405020304" pitchFamily="18" charset="0"/>
                <a:ea typeface="MS PGothic" panose="020B0600070205080204" pitchFamily="34" charset="-128"/>
                <a:cs typeface="Times New Roman" panose="02020603050405020304" pitchFamily="18" charset="0"/>
              </a:rPr>
              <a:t>Akademik Kadro </a:t>
            </a:r>
            <a:br>
              <a:rPr lang="tr-TR" altLang="tr-TR" sz="2600" b="1" dirty="0">
                <a:solidFill>
                  <a:srgbClr val="0070C0"/>
                </a:solidFill>
                <a:latin typeface="Arial" panose="020B0604020202020204" pitchFamily="34" charset="0"/>
                <a:ea typeface="MS PGothic" panose="020B0600070205080204" pitchFamily="34" charset="-128"/>
                <a:cs typeface="Arial" panose="020B0604020202020204" pitchFamily="34" charset="0"/>
              </a:rPr>
            </a:br>
            <a:br>
              <a:rPr lang="tr-TR" altLang="tr-TR" sz="2600" b="1" dirty="0">
                <a:solidFill>
                  <a:srgbClr val="0070C0"/>
                </a:solidFill>
                <a:latin typeface="Arial" panose="020B0604020202020204" pitchFamily="34" charset="0"/>
                <a:ea typeface="MS PGothic" panose="020B0600070205080204" pitchFamily="34" charset="-128"/>
                <a:cs typeface="Arial" panose="020B0604020202020204" pitchFamily="34" charset="0"/>
              </a:rPr>
            </a:br>
            <a:endParaRPr lang="tr-TR" altLang="tr-TR" sz="2600" dirty="0">
              <a:solidFill>
                <a:srgbClr val="0070C0"/>
              </a:solidFill>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2" name="Tablo 1">
            <a:extLst>
              <a:ext uri="{FF2B5EF4-FFF2-40B4-BE49-F238E27FC236}">
                <a16:creationId xmlns:a16="http://schemas.microsoft.com/office/drawing/2014/main" id="{0E2AB279-E7E9-4ADF-7EBC-ACB513680CF1}"/>
              </a:ext>
            </a:extLst>
          </p:cNvPr>
          <p:cNvGraphicFramePr>
            <a:graphicFrameLocks noGrp="1"/>
          </p:cNvGraphicFramePr>
          <p:nvPr>
            <p:extLst>
              <p:ext uri="{D42A27DB-BD31-4B8C-83A1-F6EECF244321}">
                <p14:modId xmlns:p14="http://schemas.microsoft.com/office/powerpoint/2010/main" val="2584631057"/>
              </p:ext>
            </p:extLst>
          </p:nvPr>
        </p:nvGraphicFramePr>
        <p:xfrm>
          <a:off x="468313" y="1268413"/>
          <a:ext cx="3816350" cy="5087945"/>
        </p:xfrm>
        <a:graphic>
          <a:graphicData uri="http://schemas.openxmlformats.org/drawingml/2006/table">
            <a:tbl>
              <a:tblPr>
                <a:tableStyleId>{69CF1AB2-1976-4502-BF36-3FF5EA218861}</a:tableStyleId>
              </a:tblPr>
              <a:tblGrid>
                <a:gridCol w="3816350">
                  <a:extLst>
                    <a:ext uri="{9D8B030D-6E8A-4147-A177-3AD203B41FA5}">
                      <a16:colId xmlns:a16="http://schemas.microsoft.com/office/drawing/2014/main" val="20000"/>
                    </a:ext>
                  </a:extLst>
                </a:gridCol>
              </a:tblGrid>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Prof. Dr. Ünal ÇAĞLAR</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solidFill>
                      <a:schemeClr val="accent1">
                        <a:lumMod val="40000"/>
                        <a:lumOff val="60000"/>
                      </a:schemeClr>
                    </a:solidFill>
                  </a:tcPr>
                </a:tc>
                <a:extLst>
                  <a:ext uri="{0D108BD9-81ED-4DB2-BD59-A6C34878D82A}">
                    <a16:rowId xmlns:a16="http://schemas.microsoft.com/office/drawing/2014/main" val="10000"/>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Prof. Dr. Rengin AK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tc>
                <a:extLst>
                  <a:ext uri="{0D108BD9-81ED-4DB2-BD59-A6C34878D82A}">
                    <a16:rowId xmlns:a16="http://schemas.microsoft.com/office/drawing/2014/main" val="10001"/>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Doç. Dr. Murat ÖZTÜRK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solidFill>
                      <a:schemeClr val="accent1">
                        <a:lumMod val="40000"/>
                        <a:lumOff val="60000"/>
                      </a:schemeClr>
                    </a:solidFill>
                  </a:tcPr>
                </a:tc>
                <a:extLst>
                  <a:ext uri="{0D108BD9-81ED-4DB2-BD59-A6C34878D82A}">
                    <a16:rowId xmlns:a16="http://schemas.microsoft.com/office/drawing/2014/main" val="10002"/>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Doç. Dr. Raif CERGİBOZAN</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tc>
                <a:extLst>
                  <a:ext uri="{0D108BD9-81ED-4DB2-BD59-A6C34878D82A}">
                    <a16:rowId xmlns:a16="http://schemas.microsoft.com/office/drawing/2014/main" val="10003"/>
                  </a:ext>
                </a:extLst>
              </a:tr>
              <a:tr h="221215">
                <a:tc>
                  <a:txBody>
                    <a:bodyPr/>
                    <a:lstStyle/>
                    <a:p>
                      <a:pPr marL="285750" indent="-285750" algn="l" fontAlgn="ctr">
                        <a:buFont typeface="Wingdings" panose="05000000000000000000" pitchFamily="2" charset="2"/>
                        <a:buChar char="Ø"/>
                      </a:pPr>
                      <a:r>
                        <a:rPr lang="tr-TR" sz="1400" u="none" strike="noStrike">
                          <a:effectLst/>
                          <a:latin typeface="Times New Roman" panose="02020603050405020304" pitchFamily="18" charset="0"/>
                          <a:cs typeface="Times New Roman" panose="02020603050405020304" pitchFamily="18" charset="0"/>
                        </a:rPr>
                        <a:t>Doç. Dr. </a:t>
                      </a:r>
                      <a:r>
                        <a:rPr lang="fi-FI" sz="1400" u="none" strike="noStrike">
                          <a:effectLst/>
                          <a:latin typeface="Times New Roman" panose="02020603050405020304" pitchFamily="18" charset="0"/>
                          <a:cs typeface="Times New Roman" panose="02020603050405020304" pitchFamily="18" charset="0"/>
                        </a:rPr>
                        <a:t>Taha EĞRİ</a:t>
                      </a:r>
                    </a:p>
                  </a:txBody>
                  <a:tcPr marL="5874" marR="5874" marT="5874" marB="0" anchor="ctr">
                    <a:solidFill>
                      <a:schemeClr val="accent1">
                        <a:lumMod val="40000"/>
                        <a:lumOff val="60000"/>
                      </a:schemeClr>
                    </a:solidFill>
                  </a:tcPr>
                </a:tc>
                <a:extLst>
                  <a:ext uri="{0D108BD9-81ED-4DB2-BD59-A6C34878D82A}">
                    <a16:rowId xmlns:a16="http://schemas.microsoft.com/office/drawing/2014/main" val="10004"/>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Doç. Dr. Barış AYTEKİN</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tc>
                <a:extLst>
                  <a:ext uri="{0D108BD9-81ED-4DB2-BD59-A6C34878D82A}">
                    <a16:rowId xmlns:a16="http://schemas.microsoft.com/office/drawing/2014/main" val="10005"/>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Doç. Dr. Adem GÖK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solidFill>
                      <a:schemeClr val="accent1">
                        <a:lumMod val="40000"/>
                        <a:lumOff val="60000"/>
                      </a:schemeClr>
                    </a:solidFill>
                  </a:tcPr>
                </a:tc>
                <a:extLst>
                  <a:ext uri="{0D108BD9-81ED-4DB2-BD59-A6C34878D82A}">
                    <a16:rowId xmlns:a16="http://schemas.microsoft.com/office/drawing/2014/main" val="10006"/>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Doç. Dr. Baki ÇAKIR</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tc>
                <a:extLst>
                  <a:ext uri="{0D108BD9-81ED-4DB2-BD59-A6C34878D82A}">
                    <a16:rowId xmlns:a16="http://schemas.microsoft.com/office/drawing/2014/main" val="10007"/>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Doç. Dr. Furkan YILDIZ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solidFill>
                      <a:schemeClr val="accent1">
                        <a:lumMod val="40000"/>
                        <a:lumOff val="60000"/>
                      </a:schemeClr>
                    </a:solidFill>
                  </a:tcPr>
                </a:tc>
                <a:extLst>
                  <a:ext uri="{0D108BD9-81ED-4DB2-BD59-A6C34878D82A}">
                    <a16:rowId xmlns:a16="http://schemas.microsoft.com/office/drawing/2014/main" val="10008"/>
                  </a:ext>
                </a:extLst>
              </a:tr>
              <a:tr h="221215">
                <a:tc>
                  <a:txBody>
                    <a:bodyPr/>
                    <a:lstStyle/>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tr-TR" sz="1400" u="none" strike="noStrike" dirty="0">
                          <a:effectLst/>
                          <a:latin typeface="Times New Roman" panose="02020603050405020304" pitchFamily="18" charset="0"/>
                          <a:cs typeface="Times New Roman" panose="02020603050405020304" pitchFamily="18" charset="0"/>
                        </a:rPr>
                        <a:t>Dr. Öğr. Üyesi Canan Özge EĞRİ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tc>
                <a:extLst>
                  <a:ext uri="{0D108BD9-81ED-4DB2-BD59-A6C34878D82A}">
                    <a16:rowId xmlns:a16="http://schemas.microsoft.com/office/drawing/2014/main" val="10009"/>
                  </a:ext>
                </a:extLst>
              </a:tr>
              <a:tr h="221215">
                <a:tc>
                  <a:txBody>
                    <a:bodyPr/>
                    <a:lstStyle/>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tr-TR" sz="1400" u="none" strike="noStrike" dirty="0">
                          <a:effectLst/>
                          <a:latin typeface="Times New Roman" panose="02020603050405020304" pitchFamily="18" charset="0"/>
                          <a:cs typeface="Times New Roman" panose="02020603050405020304" pitchFamily="18" charset="0"/>
                        </a:rPr>
                        <a:t>Dr. Öğr. Üyesi Aslı OKAY TOPRAK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solidFill>
                      <a:schemeClr val="accent1">
                        <a:lumMod val="40000"/>
                        <a:lumOff val="60000"/>
                      </a:schemeClr>
                    </a:solidFill>
                  </a:tcPr>
                </a:tc>
                <a:extLst>
                  <a:ext uri="{0D108BD9-81ED-4DB2-BD59-A6C34878D82A}">
                    <a16:rowId xmlns:a16="http://schemas.microsoft.com/office/drawing/2014/main" val="10010"/>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Dr. </a:t>
                      </a:r>
                      <a:r>
                        <a:rPr lang="tr-TR" sz="1400" u="none" strike="noStrike" dirty="0" err="1">
                          <a:effectLst/>
                          <a:latin typeface="Times New Roman" panose="02020603050405020304" pitchFamily="18" charset="0"/>
                          <a:cs typeface="Times New Roman" panose="02020603050405020304" pitchFamily="18" charset="0"/>
                        </a:rPr>
                        <a:t>Öğr</a:t>
                      </a:r>
                      <a:r>
                        <a:rPr lang="tr-TR" sz="1400" u="none" strike="noStrike" dirty="0">
                          <a:effectLst/>
                          <a:latin typeface="Times New Roman" panose="02020603050405020304" pitchFamily="18" charset="0"/>
                          <a:cs typeface="Times New Roman" panose="02020603050405020304" pitchFamily="18" charset="0"/>
                        </a:rPr>
                        <a:t>. Üyesi Abdüsselam SAĞIN</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tc>
                <a:extLst>
                  <a:ext uri="{0D108BD9-81ED-4DB2-BD59-A6C34878D82A}">
                    <a16:rowId xmlns:a16="http://schemas.microsoft.com/office/drawing/2014/main" val="10011"/>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Dr. </a:t>
                      </a:r>
                      <a:r>
                        <a:rPr lang="tr-TR" sz="1400" u="none" strike="noStrike" dirty="0" err="1">
                          <a:effectLst/>
                          <a:latin typeface="Times New Roman" panose="02020603050405020304" pitchFamily="18" charset="0"/>
                          <a:cs typeface="Times New Roman" panose="02020603050405020304" pitchFamily="18" charset="0"/>
                        </a:rPr>
                        <a:t>Öğr</a:t>
                      </a:r>
                      <a:r>
                        <a:rPr lang="tr-TR" sz="1400" u="none" strike="noStrike" dirty="0">
                          <a:effectLst/>
                          <a:latin typeface="Times New Roman" panose="02020603050405020304" pitchFamily="18" charset="0"/>
                          <a:cs typeface="Times New Roman" panose="02020603050405020304" pitchFamily="18" charset="0"/>
                        </a:rPr>
                        <a:t>. Üyesi Burcu ŞENALP</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solidFill>
                      <a:schemeClr val="accent1">
                        <a:lumMod val="40000"/>
                        <a:lumOff val="60000"/>
                      </a:schemeClr>
                    </a:solidFill>
                  </a:tcPr>
                </a:tc>
                <a:extLst>
                  <a:ext uri="{0D108BD9-81ED-4DB2-BD59-A6C34878D82A}">
                    <a16:rowId xmlns:a16="http://schemas.microsoft.com/office/drawing/2014/main" val="10012"/>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Dr. Öğr. Üyesi Yiğit AYDOĞAN</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tc>
                <a:extLst>
                  <a:ext uri="{0D108BD9-81ED-4DB2-BD59-A6C34878D82A}">
                    <a16:rowId xmlns:a16="http://schemas.microsoft.com/office/drawing/2014/main" val="10013"/>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Dr. Öğr. Üyesi Gülşah ÖZŞAHİN</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solidFill>
                      <a:schemeClr val="accent1">
                        <a:lumMod val="40000"/>
                        <a:lumOff val="60000"/>
                      </a:schemeClr>
                    </a:solidFill>
                  </a:tcPr>
                </a:tc>
                <a:extLst>
                  <a:ext uri="{0D108BD9-81ED-4DB2-BD59-A6C34878D82A}">
                    <a16:rowId xmlns:a16="http://schemas.microsoft.com/office/drawing/2014/main" val="10014"/>
                  </a:ext>
                </a:extLst>
              </a:tr>
              <a:tr h="221215">
                <a:tc>
                  <a:txBody>
                    <a:bodyPr/>
                    <a:lstStyle/>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tr-TR" sz="1400" u="none" strike="noStrike" dirty="0">
                          <a:effectLst/>
                          <a:latin typeface="Times New Roman" panose="02020603050405020304" pitchFamily="18" charset="0"/>
                          <a:cs typeface="Times New Roman" panose="02020603050405020304" pitchFamily="18" charset="0"/>
                        </a:rPr>
                        <a:t>Dr. Öğr. Üyesi Caner GEREK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tc>
                <a:extLst>
                  <a:ext uri="{0D108BD9-81ED-4DB2-BD59-A6C34878D82A}">
                    <a16:rowId xmlns:a16="http://schemas.microsoft.com/office/drawing/2014/main" val="10015"/>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Dr. Öğr. Üyesi İbrahim Onur KOÇAŞLI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solidFill>
                      <a:schemeClr val="accent1">
                        <a:lumMod val="40000"/>
                        <a:lumOff val="60000"/>
                      </a:schemeClr>
                    </a:solidFill>
                  </a:tcPr>
                </a:tc>
                <a:extLst>
                  <a:ext uri="{0D108BD9-81ED-4DB2-BD59-A6C34878D82A}">
                    <a16:rowId xmlns:a16="http://schemas.microsoft.com/office/drawing/2014/main" val="10016"/>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Arş. Gör. Dr. Demet GEDİZ AYDOĞDU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tc>
                <a:extLst>
                  <a:ext uri="{0D108BD9-81ED-4DB2-BD59-A6C34878D82A}">
                    <a16:rowId xmlns:a16="http://schemas.microsoft.com/office/drawing/2014/main" val="10017"/>
                  </a:ext>
                </a:extLst>
              </a:tr>
              <a:tr h="221215">
                <a:tc>
                  <a:txBody>
                    <a:bodyPr/>
                    <a:lstStyle/>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tr-TR" sz="1400" u="none" strike="noStrike" dirty="0">
                          <a:effectLst/>
                          <a:latin typeface="Times New Roman" panose="02020603050405020304" pitchFamily="18" charset="0"/>
                          <a:cs typeface="Times New Roman" panose="02020603050405020304" pitchFamily="18" charset="0"/>
                        </a:rPr>
                        <a:t>Arş. Gör. Dr. Ali Haydar BEŞER</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solidFill>
                      <a:schemeClr val="accent1">
                        <a:lumMod val="40000"/>
                        <a:lumOff val="60000"/>
                      </a:schemeClr>
                    </a:solidFill>
                  </a:tcPr>
                </a:tc>
                <a:extLst>
                  <a:ext uri="{0D108BD9-81ED-4DB2-BD59-A6C34878D82A}">
                    <a16:rowId xmlns:a16="http://schemas.microsoft.com/office/drawing/2014/main" val="10018"/>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Arş. Gör. Mustafa ÖZTÜRK</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tc>
                <a:extLst>
                  <a:ext uri="{0D108BD9-81ED-4DB2-BD59-A6C34878D82A}">
                    <a16:rowId xmlns:a16="http://schemas.microsoft.com/office/drawing/2014/main" val="10019"/>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Arş. Gör. Ezgi AYDOĞAN</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solidFill>
                      <a:schemeClr val="accent1">
                        <a:lumMod val="40000"/>
                        <a:lumOff val="60000"/>
                      </a:schemeClr>
                    </a:solidFill>
                  </a:tcPr>
                </a:tc>
                <a:extLst>
                  <a:ext uri="{0D108BD9-81ED-4DB2-BD59-A6C34878D82A}">
                    <a16:rowId xmlns:a16="http://schemas.microsoft.com/office/drawing/2014/main" val="10020"/>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Arş. Gör. Emre AKUSTA</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tc>
                <a:extLst>
                  <a:ext uri="{0D108BD9-81ED-4DB2-BD59-A6C34878D82A}">
                    <a16:rowId xmlns:a16="http://schemas.microsoft.com/office/drawing/2014/main" val="10021"/>
                  </a:ext>
                </a:extLst>
              </a:tr>
              <a:tr h="221215">
                <a:tc>
                  <a:txBody>
                    <a:bodyPr/>
                    <a:lstStyle/>
                    <a:p>
                      <a:pPr marL="285750" indent="-285750" algn="l" fontAlgn="ctr">
                        <a:buFont typeface="Wingdings" panose="05000000000000000000" pitchFamily="2" charset="2"/>
                        <a:buChar char="Ø"/>
                      </a:pPr>
                      <a:r>
                        <a:rPr lang="tr-TR" sz="1400" u="none" strike="noStrike" dirty="0">
                          <a:effectLst/>
                          <a:latin typeface="Times New Roman" panose="02020603050405020304" pitchFamily="18" charset="0"/>
                          <a:cs typeface="Times New Roman" panose="02020603050405020304" pitchFamily="18" charset="0"/>
                        </a:rPr>
                        <a:t>Arş. Gör. Elif Nur YAVAŞ</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74" marR="5874" marT="5874" marB="0" anchor="ctr">
                    <a:solidFill>
                      <a:schemeClr val="accent1">
                        <a:lumMod val="40000"/>
                        <a:lumOff val="60000"/>
                      </a:schemeClr>
                    </a:solidFill>
                  </a:tcPr>
                </a:tc>
                <a:extLst>
                  <a:ext uri="{0D108BD9-81ED-4DB2-BD59-A6C34878D82A}">
                    <a16:rowId xmlns:a16="http://schemas.microsoft.com/office/drawing/2014/main" val="1002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189" y="1700808"/>
            <a:ext cx="6849622" cy="3672408"/>
          </a:xfrm>
          <a:prstGeom prst="rect">
            <a:avLst/>
          </a:prstGeom>
        </p:spPr>
      </p:pic>
      <p:sp>
        <p:nvSpPr>
          <p:cNvPr id="13" name="8 Dikdörtgen"/>
          <p:cNvSpPr txBox="1">
            <a:spLocks/>
          </p:cNvSpPr>
          <p:nvPr/>
        </p:nvSpPr>
        <p:spPr>
          <a:xfrm>
            <a:off x="0" y="476672"/>
            <a:ext cx="9144000" cy="5232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Font typeface="Arial" panose="020B0604020202020204" pitchFamily="34" charset="0"/>
              <a:buNone/>
              <a:defRPr/>
            </a:pPr>
            <a:r>
              <a:rPr lang="tr-TR" sz="2800" b="1" dirty="0">
                <a:solidFill>
                  <a:srgbClr val="004E8E"/>
                </a:solidFill>
                <a:cs typeface="Arial" panose="020B0604020202020204" pitchFamily="34" charset="0"/>
              </a:rPr>
              <a:t>DERSLİKLER </a:t>
            </a:r>
          </a:p>
        </p:txBody>
      </p:sp>
      <p:pic>
        <p:nvPicPr>
          <p:cNvPr id="15" name="Picture 2" descr="C:\Users\asus\Desktop\logo.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1341065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8 Dikdörtgen"/>
          <p:cNvSpPr txBox="1">
            <a:spLocks/>
          </p:cNvSpPr>
          <p:nvPr/>
        </p:nvSpPr>
        <p:spPr>
          <a:xfrm>
            <a:off x="4445" y="393828"/>
            <a:ext cx="9144000" cy="52322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Font typeface="Arial" panose="020B0604020202020204" pitchFamily="34" charset="0"/>
              <a:buNone/>
              <a:defRPr/>
            </a:pPr>
            <a:r>
              <a:rPr lang="tr-TR" sz="2800" b="1" dirty="0">
                <a:solidFill>
                  <a:srgbClr val="004E8E"/>
                </a:solidFill>
                <a:cs typeface="Arial" panose="020B0604020202020204" pitchFamily="34" charset="0"/>
              </a:rPr>
              <a:t>LABORATUVARLAR</a:t>
            </a:r>
          </a:p>
        </p:txBody>
      </p:sp>
      <p:pic>
        <p:nvPicPr>
          <p:cNvPr id="14" name="Picture 2" descr="C:\Users\asus\Desktop\log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rotWithShape="1">
          <a:blip r:embed="rId4" cstate="print">
            <a:extLst>
              <a:ext uri="{28A0092B-C50C-407E-A947-70E740481C1C}">
                <a14:useLocalDpi xmlns:a14="http://schemas.microsoft.com/office/drawing/2010/main" val="0"/>
              </a:ext>
            </a:extLst>
          </a:blip>
          <a:srcRect l="13734"/>
          <a:stretch/>
        </p:blipFill>
        <p:spPr>
          <a:xfrm>
            <a:off x="2376890" y="1315025"/>
            <a:ext cx="4475197" cy="3518987"/>
          </a:xfrm>
          <a:prstGeom prst="rect">
            <a:avLst/>
          </a:prstGeom>
        </p:spPr>
      </p:pic>
      <p:sp>
        <p:nvSpPr>
          <p:cNvPr id="7" name="Slayt Numarası Yer Tutucusu 6"/>
          <p:cNvSpPr>
            <a:spLocks noGrp="1"/>
          </p:cNvSpPr>
          <p:nvPr>
            <p:ph type="sldNum" sz="quarter" idx="12"/>
          </p:nvPr>
        </p:nvSpPr>
        <p:spPr/>
        <p:txBody>
          <a:bodyPr/>
          <a:lstStyle/>
          <a:p>
            <a:fld id="{F302176B-0E47-46AC-8F43-DAB4B8A37D06}" type="slidenum">
              <a:rPr lang="tr-TR" smtClean="0"/>
              <a:t>6</a:t>
            </a:fld>
            <a:endParaRPr lang="tr-TR"/>
          </a:p>
        </p:txBody>
      </p:sp>
      <p:sp>
        <p:nvSpPr>
          <p:cNvPr id="6" name="Metin kutusu 5">
            <a:extLst>
              <a:ext uri="{FF2B5EF4-FFF2-40B4-BE49-F238E27FC236}">
                <a16:creationId xmlns:a16="http://schemas.microsoft.com/office/drawing/2014/main" id="{8758F8A6-532C-3B89-3C50-0B98C7725DF6}"/>
              </a:ext>
            </a:extLst>
          </p:cNvPr>
          <p:cNvSpPr txBox="1"/>
          <p:nvPr/>
        </p:nvSpPr>
        <p:spPr>
          <a:xfrm>
            <a:off x="1187624" y="5085184"/>
            <a:ext cx="6980093" cy="646331"/>
          </a:xfrm>
          <a:prstGeom prst="rect">
            <a:avLst/>
          </a:prstGeom>
          <a:noFill/>
        </p:spPr>
        <p:txBody>
          <a:bodyPr wrap="square" rtlCol="0">
            <a:spAutoFit/>
          </a:bodyPr>
          <a:lstStyle/>
          <a:p>
            <a:pPr algn="ctr"/>
            <a:r>
              <a:rPr lang="tr-TR" sz="1800" dirty="0">
                <a:effectLst/>
                <a:latin typeface="Times New Roman" panose="02020603050405020304" pitchFamily="18" charset="0"/>
                <a:ea typeface="Times New Roman" panose="02020603050405020304" pitchFamily="18" charset="0"/>
              </a:rPr>
              <a:t>Fakültemizde bulunan finans laboratuvarında aktif ve etkileşimli öğrenme süreçleri ile ilgili</a:t>
            </a:r>
            <a:r>
              <a:rPr lang="tr-TR" sz="1800" spc="5"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uygulamalar</a:t>
            </a:r>
            <a:r>
              <a:rPr lang="tr-TR" sz="1800" spc="5"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yapılmaktadır.</a:t>
            </a:r>
            <a:r>
              <a:rPr lang="tr-TR" sz="1800" spc="5" dirty="0">
                <a:effectLst/>
                <a:latin typeface="Times New Roman" panose="02020603050405020304" pitchFamily="18" charset="0"/>
                <a:ea typeface="Times New Roman" panose="02020603050405020304" pitchFamily="18" charset="0"/>
              </a:rPr>
              <a:t> </a:t>
            </a:r>
            <a:endParaRPr lang="tr-TR" dirty="0"/>
          </a:p>
        </p:txBody>
      </p:sp>
    </p:spTree>
    <p:extLst>
      <p:ext uri="{BB962C8B-B14F-4D97-AF65-F5344CB8AC3E}">
        <p14:creationId xmlns:p14="http://schemas.microsoft.com/office/powerpoint/2010/main" val="770289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5539" y="1196752"/>
            <a:ext cx="8229600" cy="4525963"/>
          </a:xfrm>
        </p:spPr>
        <p:txBody>
          <a:bodyPr/>
          <a:lstStyle/>
          <a:p>
            <a:pPr marL="0" indent="0" algn="ctr">
              <a:buNone/>
            </a:pPr>
            <a:endParaRPr lang="tr-TR" dirty="0"/>
          </a:p>
          <a:p>
            <a:pPr marL="0" indent="0" algn="ctr">
              <a:buNone/>
            </a:pPr>
            <a:endParaRPr lang="tr-TR" dirty="0"/>
          </a:p>
          <a:p>
            <a:pPr marL="0" indent="0" algn="ctr">
              <a:buNone/>
            </a:pPr>
            <a:r>
              <a:rPr lang="tr-TR" sz="4000" b="1" dirty="0">
                <a:solidFill>
                  <a:schemeClr val="tx2"/>
                </a:solidFill>
              </a:rPr>
              <a:t>Öğrenci İşleri ve Danışmanlık Hizmetleri</a:t>
            </a:r>
          </a:p>
        </p:txBody>
      </p:sp>
      <p:sp>
        <p:nvSpPr>
          <p:cNvPr id="4" name="Slayt Numarası Yer Tutucusu 3"/>
          <p:cNvSpPr>
            <a:spLocks noGrp="1"/>
          </p:cNvSpPr>
          <p:nvPr>
            <p:ph type="sldNum" sz="quarter" idx="12"/>
          </p:nvPr>
        </p:nvSpPr>
        <p:spPr/>
        <p:txBody>
          <a:bodyPr/>
          <a:lstStyle/>
          <a:p>
            <a:fld id="{F302176B-0E47-46AC-8F43-DAB4B8A37D06}" type="slidenum">
              <a:rPr lang="tr-TR" smtClean="0"/>
              <a:t>7</a:t>
            </a:fld>
            <a:endParaRPr lang="tr-TR"/>
          </a:p>
        </p:txBody>
      </p:sp>
      <p:pic>
        <p:nvPicPr>
          <p:cNvPr id="5"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575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000">
        <p15:prstTrans prst="pageCurlDouble"/>
      </p:transition>
    </mc:Choice>
    <mc:Fallback xmlns="">
      <p:transition spd="slow" advClick="0"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130CCB7-80CD-5163-8FA0-F47E31D2846D}"/>
              </a:ext>
            </a:extLst>
          </p:cNvPr>
          <p:cNvSpPr/>
          <p:nvPr/>
        </p:nvSpPr>
        <p:spPr>
          <a:xfrm>
            <a:off x="490225" y="2476877"/>
            <a:ext cx="4000514" cy="238976"/>
          </a:xfrm>
          <a:prstGeom prst="rect">
            <a:avLst/>
          </a:prstGeom>
        </p:spPr>
        <p:txBody>
          <a:bodyPr wrap="square">
            <a:spAutoFit/>
          </a:bodyPr>
          <a:lstStyle/>
          <a:p>
            <a:pPr marL="427620" indent="-140300" algn="just">
              <a:spcBef>
                <a:spcPts val="635"/>
              </a:spcBef>
              <a:spcAft>
                <a:spcPts val="318"/>
              </a:spcAft>
              <a:buClr>
                <a:srgbClr val="6666FF"/>
              </a:buClr>
              <a:buFont typeface="Wingdings" panose="05000000000000000000" pitchFamily="2" charset="2"/>
              <a:buChar char="§"/>
            </a:pPr>
            <a:endParaRPr lang="tr-TR" sz="953"/>
          </a:p>
        </p:txBody>
      </p:sp>
      <p:sp>
        <p:nvSpPr>
          <p:cNvPr id="5" name="Dikdörtgen 28">
            <a:extLst>
              <a:ext uri="{FF2B5EF4-FFF2-40B4-BE49-F238E27FC236}">
                <a16:creationId xmlns:a16="http://schemas.microsoft.com/office/drawing/2014/main" id="{DE8901F3-C4CC-E6F0-F09E-7B2D7E43879F}"/>
              </a:ext>
            </a:extLst>
          </p:cNvPr>
          <p:cNvSpPr/>
          <p:nvPr/>
        </p:nvSpPr>
        <p:spPr>
          <a:xfrm>
            <a:off x="395536" y="320213"/>
            <a:ext cx="3975581" cy="3780651"/>
          </a:xfrm>
          <a:prstGeom prst="rect">
            <a:avLst/>
          </a:prstGeom>
        </p:spPr>
        <p:txBody>
          <a:bodyPr wrap="square" lIns="48387" tIns="24194" rIns="48387" bIns="24194" anchor="t">
            <a:spAutoFit/>
          </a:bodyPr>
          <a:lstStyle/>
          <a:p>
            <a:pPr marL="95772" indent="-95772">
              <a:spcBef>
                <a:spcPts val="635"/>
              </a:spcBef>
              <a:spcAft>
                <a:spcPts val="635"/>
              </a:spcAft>
              <a:buClr>
                <a:srgbClr val="6666FF"/>
              </a:buClr>
            </a:pPr>
            <a:r>
              <a:rPr lang="tr-TR" sz="2000" b="1" dirty="0">
                <a:solidFill>
                  <a:schemeClr val="tx2"/>
                </a:solidFill>
              </a:rPr>
              <a:t>Öğrenci işleri hizmetleri, </a:t>
            </a:r>
          </a:p>
          <a:p>
            <a:pPr marL="239262" indent="-142818">
              <a:spcBef>
                <a:spcPts val="318"/>
              </a:spcBef>
              <a:spcAft>
                <a:spcPts val="318"/>
              </a:spcAft>
              <a:buClr>
                <a:srgbClr val="336699"/>
              </a:buClr>
              <a:buFont typeface="Wingdings" panose="05000000000000000000" pitchFamily="2" charset="2"/>
              <a:buChar char="§"/>
            </a:pPr>
            <a:r>
              <a:rPr lang="tr-TR" sz="2000" dirty="0"/>
              <a:t>Öğrencinin üniversiteye kayıt yapması ile mezuniyetine kadar tüm iş ve işlemleri,</a:t>
            </a:r>
          </a:p>
          <a:p>
            <a:pPr marL="239262" indent="-142818">
              <a:spcBef>
                <a:spcPts val="318"/>
              </a:spcBef>
              <a:spcAft>
                <a:spcPts val="318"/>
              </a:spcAft>
              <a:buClr>
                <a:srgbClr val="336699"/>
              </a:buClr>
              <a:buFont typeface="Wingdings" panose="05000000000000000000" pitchFamily="2" charset="2"/>
              <a:buChar char="§"/>
            </a:pPr>
            <a:r>
              <a:rPr lang="tr-TR" sz="2000" dirty="0"/>
              <a:t>Ders kaydı, sınav notları, ders geçme-kalma, öğrencilik hakları vb. tüm işlemleri içerir.</a:t>
            </a:r>
          </a:p>
          <a:p>
            <a:pPr marL="239262" indent="-142818">
              <a:spcBef>
                <a:spcPts val="318"/>
              </a:spcBef>
              <a:spcAft>
                <a:spcPts val="318"/>
              </a:spcAft>
              <a:buClr>
                <a:srgbClr val="336699"/>
              </a:buClr>
              <a:buFont typeface="Wingdings" panose="05000000000000000000" pitchFamily="2" charset="2"/>
              <a:buChar char="§"/>
            </a:pPr>
            <a:r>
              <a:rPr lang="tr-TR" sz="2000" dirty="0"/>
              <a:t>Öğrenci İşleri ile ilgili tüm bilgi ve belgelere oidb.klu.edu.tr internet adresinden ulaşabilirsiniz.</a:t>
            </a:r>
          </a:p>
          <a:p>
            <a:pPr marL="239262" indent="-142818">
              <a:spcBef>
                <a:spcPts val="318"/>
              </a:spcBef>
              <a:spcAft>
                <a:spcPts val="318"/>
              </a:spcAft>
              <a:buClr>
                <a:srgbClr val="336699"/>
              </a:buClr>
              <a:buFont typeface="Wingdings" panose="05000000000000000000" pitchFamily="2" charset="2"/>
              <a:buChar char="§"/>
            </a:pPr>
            <a:endParaRPr lang="tr-TR" sz="2000" dirty="0"/>
          </a:p>
        </p:txBody>
      </p:sp>
      <p:pic>
        <p:nvPicPr>
          <p:cNvPr id="9" name="Resim 8">
            <a:extLst>
              <a:ext uri="{FF2B5EF4-FFF2-40B4-BE49-F238E27FC236}">
                <a16:creationId xmlns:a16="http://schemas.microsoft.com/office/drawing/2014/main" id="{9BB8D67F-F4F2-946A-056C-7DC7906BE165}"/>
              </a:ext>
            </a:extLst>
          </p:cNvPr>
          <p:cNvPicPr>
            <a:picLocks noChangeAspect="1"/>
          </p:cNvPicPr>
          <p:nvPr/>
        </p:nvPicPr>
        <p:blipFill rotWithShape="1">
          <a:blip r:embed="rId2">
            <a:extLst>
              <a:ext uri="{28A0092B-C50C-407E-A947-70E740481C1C}">
                <a14:useLocalDpi xmlns:a14="http://schemas.microsoft.com/office/drawing/2010/main" val="0"/>
              </a:ext>
            </a:extLst>
          </a:blip>
          <a:srcRect t="8609" r="75150"/>
          <a:stretch/>
        </p:blipFill>
        <p:spPr>
          <a:xfrm>
            <a:off x="5292080" y="1749356"/>
            <a:ext cx="3416978" cy="3744416"/>
          </a:xfrm>
          <a:prstGeom prst="rect">
            <a:avLst/>
          </a:prstGeom>
        </p:spPr>
      </p:pic>
      <p:sp>
        <p:nvSpPr>
          <p:cNvPr id="2" name="Dikdörtgen 1"/>
          <p:cNvSpPr/>
          <p:nvPr/>
        </p:nvSpPr>
        <p:spPr>
          <a:xfrm>
            <a:off x="395536" y="3881582"/>
            <a:ext cx="4572000" cy="1823576"/>
          </a:xfrm>
          <a:prstGeom prst="rect">
            <a:avLst/>
          </a:prstGeom>
        </p:spPr>
        <p:txBody>
          <a:bodyPr>
            <a:spAutoFit/>
          </a:bodyPr>
          <a:lstStyle/>
          <a:p>
            <a:pPr marL="95772" indent="-95772">
              <a:spcBef>
                <a:spcPts val="635"/>
              </a:spcBef>
              <a:spcAft>
                <a:spcPts val="635"/>
              </a:spcAft>
              <a:buClr>
                <a:srgbClr val="6666FF"/>
              </a:buClr>
            </a:pPr>
            <a:r>
              <a:rPr lang="tr-TR" sz="2000" b="1" dirty="0">
                <a:solidFill>
                  <a:schemeClr val="tx2"/>
                </a:solidFill>
              </a:rPr>
              <a:t>Danışman öğretim elemanı,</a:t>
            </a:r>
          </a:p>
          <a:p>
            <a:pPr marL="241950" indent="-241950">
              <a:spcBef>
                <a:spcPts val="318"/>
              </a:spcBef>
              <a:spcAft>
                <a:spcPts val="318"/>
              </a:spcAft>
              <a:buClr>
                <a:srgbClr val="336699"/>
              </a:buClr>
              <a:buFont typeface="Wingdings" panose="05000000000000000000" pitchFamily="2" charset="2"/>
              <a:buChar char="§"/>
            </a:pPr>
            <a:r>
              <a:rPr lang="tr-TR" sz="2000" dirty="0"/>
              <a:t>Öğrenci Bilgi Sistemi üzerinden Danışman Öğretim Elemanı ile iletişim kurulabilir.</a:t>
            </a:r>
          </a:p>
          <a:p>
            <a:pPr marL="241950" indent="-241950">
              <a:spcBef>
                <a:spcPts val="318"/>
              </a:spcBef>
              <a:spcAft>
                <a:spcPts val="318"/>
              </a:spcAft>
              <a:buClr>
                <a:srgbClr val="336699"/>
              </a:buClr>
              <a:buFont typeface="Wingdings" panose="05000000000000000000" pitchFamily="2" charset="2"/>
              <a:buChar char="§"/>
            </a:pPr>
            <a:endParaRPr lang="tr-TR" sz="2000" dirty="0"/>
          </a:p>
        </p:txBody>
      </p:sp>
      <p:pic>
        <p:nvPicPr>
          <p:cNvPr id="14" name="Picture 2" descr="C:\Users\asus\Desktop\log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F302176B-0E47-46AC-8F43-DAB4B8A37D06}" type="slidenum">
              <a:rPr lang="tr-TR" smtClean="0"/>
              <a:t>8</a:t>
            </a:fld>
            <a:endParaRPr lang="tr-TR"/>
          </a:p>
        </p:txBody>
      </p:sp>
      <p:sp>
        <p:nvSpPr>
          <p:cNvPr id="15" name="Altbilgi Yer Tutucusu 11"/>
          <p:cNvSpPr txBox="1">
            <a:spLocks/>
          </p:cNvSpPr>
          <p:nvPr/>
        </p:nvSpPr>
        <p:spPr>
          <a:xfrm>
            <a:off x="2411760" y="6408712"/>
            <a:ext cx="4824536"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chemeClr val="tx2"/>
                </a:solidFill>
              </a:rPr>
              <a:t>Kırklareli Üniversitesi </a:t>
            </a:r>
          </a:p>
          <a:p>
            <a:r>
              <a:rPr lang="tr-TR" dirty="0">
                <a:solidFill>
                  <a:schemeClr val="tx2"/>
                </a:solidFill>
              </a:rPr>
              <a:t>Kalite Geliştirme Koordinatörlüğü</a:t>
            </a:r>
          </a:p>
        </p:txBody>
      </p:sp>
    </p:spTree>
    <p:extLst>
      <p:ext uri="{BB962C8B-B14F-4D97-AF65-F5344CB8AC3E}">
        <p14:creationId xmlns:p14="http://schemas.microsoft.com/office/powerpoint/2010/main" val="320021723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130CCB7-80CD-5163-8FA0-F47E31D2846D}"/>
              </a:ext>
            </a:extLst>
          </p:cNvPr>
          <p:cNvSpPr/>
          <p:nvPr/>
        </p:nvSpPr>
        <p:spPr>
          <a:xfrm>
            <a:off x="352419" y="2201139"/>
            <a:ext cx="4801855" cy="1438855"/>
          </a:xfrm>
          <a:prstGeom prst="rect">
            <a:avLst/>
          </a:prstGeom>
        </p:spPr>
        <p:txBody>
          <a:bodyPr wrap="square">
            <a:spAutoFit/>
          </a:bodyPr>
          <a:lstStyle/>
          <a:p>
            <a:pPr marL="95772" indent="-95772">
              <a:spcBef>
                <a:spcPts val="635"/>
              </a:spcBef>
              <a:spcAft>
                <a:spcPts val="635"/>
              </a:spcAft>
              <a:buClr>
                <a:srgbClr val="6666FF"/>
              </a:buClr>
            </a:pPr>
            <a:r>
              <a:rPr lang="tr-TR" sz="2000" b="1" dirty="0">
                <a:solidFill>
                  <a:schemeClr val="tx2"/>
                </a:solidFill>
              </a:rPr>
              <a:t>Öğrenci Bilgi Sistemine erişim,</a:t>
            </a:r>
            <a:r>
              <a:rPr lang="tr-TR" sz="2000" b="1" dirty="0">
                <a:solidFill>
                  <a:schemeClr val="bg1">
                    <a:lumMod val="65000"/>
                  </a:schemeClr>
                </a:solidFill>
              </a:rPr>
              <a:t> </a:t>
            </a:r>
          </a:p>
          <a:p>
            <a:pPr marL="239262" indent="-142818">
              <a:spcBef>
                <a:spcPts val="318"/>
              </a:spcBef>
              <a:spcAft>
                <a:spcPts val="318"/>
              </a:spcAft>
              <a:buClr>
                <a:srgbClr val="336699"/>
              </a:buClr>
              <a:buFont typeface="Wingdings" panose="05000000000000000000" pitchFamily="2" charset="2"/>
              <a:buChar char="§"/>
            </a:pPr>
            <a:r>
              <a:rPr lang="tr-TR" sz="2000" b="1" dirty="0">
                <a:solidFill>
                  <a:srgbClr val="336699"/>
                </a:solidFill>
              </a:rPr>
              <a:t>www.obs.klu.edu.tr </a:t>
            </a:r>
            <a:r>
              <a:rPr lang="tr-TR" sz="2000" dirty="0"/>
              <a:t>açılan sayfadan oluşturduğunuz e-posta hesabı kullanıcı bilgileri ile giriş yapabilirsiniz</a:t>
            </a:r>
            <a:r>
              <a:rPr lang="tr-TR" sz="1000" dirty="0"/>
              <a:t>.</a:t>
            </a:r>
          </a:p>
        </p:txBody>
      </p:sp>
      <p:pic>
        <p:nvPicPr>
          <p:cNvPr id="14" name="Picture 2" descr="C:\Users\asus\Desktop\log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7717" y="0"/>
            <a:ext cx="980728" cy="980728"/>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a:extLst>
              <a:ext uri="{FF2B5EF4-FFF2-40B4-BE49-F238E27FC236}">
                <a16:creationId xmlns:a16="http://schemas.microsoft.com/office/drawing/2014/main" id="{8371EAFB-D9D6-8725-99D1-B6FB44D87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171" y="2054847"/>
            <a:ext cx="3650248" cy="2254735"/>
          </a:xfrm>
          <a:prstGeom prst="rect">
            <a:avLst/>
          </a:prstGeom>
        </p:spPr>
      </p:pic>
      <p:sp>
        <p:nvSpPr>
          <p:cNvPr id="7" name="Slayt Numarası Yer Tutucusu 6"/>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20975360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26294</TotalTime>
  <Words>945</Words>
  <Application>Microsoft Office PowerPoint</Application>
  <PresentationFormat>Ekran Gösterisi (4:3)</PresentationFormat>
  <Paragraphs>127</Paragraphs>
  <Slides>15</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Times New Roman</vt:lpstr>
      <vt:lpstr>Wingdings</vt:lpstr>
      <vt:lpstr>Ofis Teması</vt:lpstr>
      <vt:lpstr>İKTİSAT BÖLÜMÜ      2022-2023 EĞİTİM-ÖĞRETİM YILI ORYANTASYON (UYUM) PROGRAMI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Yımaz Kus, Ezgi Zengin</dc:creator>
  <cp:lastModifiedBy>GÜLŞAH ÖZŞAHİN</cp:lastModifiedBy>
  <cp:revision>2963</cp:revision>
  <cp:lastPrinted>2018-09-14T11:17:38Z</cp:lastPrinted>
  <dcterms:created xsi:type="dcterms:W3CDTF">2014-12-09T11:22:03Z</dcterms:created>
  <dcterms:modified xsi:type="dcterms:W3CDTF">2022-09-27T13:23:26Z</dcterms:modified>
</cp:coreProperties>
</file>